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6" autoAdjust="0"/>
    <p:restoredTop sz="94767" autoAdjust="0"/>
  </p:normalViewPr>
  <p:slideViewPr>
    <p:cSldViewPr>
      <p:cViewPr varScale="1">
        <p:scale>
          <a:sx n="52" d="100"/>
          <a:sy n="52" d="100"/>
        </p:scale>
        <p:origin x="-8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fioco.ru/oecd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fioco.ru/pisa-2018" TargetMode="External"/><Relationship Id="rId3" Type="http://schemas.openxmlformats.org/officeDocument/2006/relationships/hyperlink" Target="https://fioco.ru/pisa-2003" TargetMode="External"/><Relationship Id="rId7" Type="http://schemas.openxmlformats.org/officeDocument/2006/relationships/hyperlink" Target="https://fioco.ru/pisa-2015" TargetMode="External"/><Relationship Id="rId2" Type="http://schemas.openxmlformats.org/officeDocument/2006/relationships/hyperlink" Target="https://fioco.ru/pisa-200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ioco.ru/PISA-2012" TargetMode="External"/><Relationship Id="rId5" Type="http://schemas.openxmlformats.org/officeDocument/2006/relationships/hyperlink" Target="https://fioco.ru/pisa-2009" TargetMode="External"/><Relationship Id="rId4" Type="http://schemas.openxmlformats.org/officeDocument/2006/relationships/hyperlink" Target="https://fioco.ru/pisa-2006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fioco.ru/pisa-2018" TargetMode="External"/><Relationship Id="rId3" Type="http://schemas.openxmlformats.org/officeDocument/2006/relationships/hyperlink" Target="https://fioco.ru/pisa-2003" TargetMode="External"/><Relationship Id="rId7" Type="http://schemas.openxmlformats.org/officeDocument/2006/relationships/hyperlink" Target="https://fioco.ru/pisa-2015" TargetMode="External"/><Relationship Id="rId2" Type="http://schemas.openxmlformats.org/officeDocument/2006/relationships/hyperlink" Target="https://fioco.ru/pisa-200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ioco.ru/PISA-2012" TargetMode="External"/><Relationship Id="rId5" Type="http://schemas.openxmlformats.org/officeDocument/2006/relationships/hyperlink" Target="https://fioco.ru/pisa-2009" TargetMode="External"/><Relationship Id="rId4" Type="http://schemas.openxmlformats.org/officeDocument/2006/relationships/hyperlink" Target="https://fioco.ru/pisa-2006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Международная программа по оценке образовательных достижений учащихся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214422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PISA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655412"/>
            <a:ext cx="821537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6-8 ноября 2019г ученики МБОУ гимназии №5 принимали участие в исследовании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PISA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Были отобраны 60 учеников 9-х классов и 70 учеников 10-х классов. Исследование проводилось в компьютерных классах:  1 сессия с 9.00 до 12.30; 2 сессия с 13.30. до 17.00. </a:t>
            </a:r>
          </a:p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каждой аудитории присутствовали наблюдатели. На само тестирование отводится 120 мин, а на анкетирование 30 мин. </a:t>
            </a:r>
          </a:p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Важное условие – это отключение сети Интернет у каждого участника исследования.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764386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8"/>
            <a:ext cx="800105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Международная программа по оценке образовательных достижений учащихся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PISA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Programme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International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Student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Assessment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это международное сопоставительное исследование качества образования, в рамках которого оцениваются знания и навыки учащихся школ в возрасте 15-ти лет. Проводится под эгидой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Организации экономического сотрудничества и развития (ОЭСР)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Национальным центром проведения исследования PISA в Российской Федерации является ФГБУ «Федеральный институт оценки качества образования».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476269"/>
            <a:ext cx="792961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того, обладают ли учащиеся 15-летнего возраста, получившие обязательное общее образование, знаниями и умениями, необходимыми для полноценного функционирования в современном обществе, т.е. для решения широкого диапазона задач в различных сферах человеческой деятельности, общения и социальных отношений. Программа позволяет выявить и сравнить изменения, происходящие в системах образования разных стран и оценить эффективность стратегических решений в области образования.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596" y="561534"/>
            <a:ext cx="821537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Область оценивания: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Оценка навыков учащихся в рамках исследования PISA проводится по трем основным направлениям: читательская, математическая и естественнонаучная грамотность.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Дополнительной областью оценивания в цикле исследования 2012 года стало 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креативное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решение задач», в цикле 2015 года – «совместное решение задач», в цикле 2018 года – «глобальная компетентность». Ряд стран, в том числе Россия, также принимают участие в дополнительной опции – оценивание финансовой грамотности учащихся.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00034" y="256747"/>
            <a:ext cx="835824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Периодичность проведения: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Цикл исследования составляет 3 года. Россия принимает участие во всех циклах исследования PISA начиная с первого цикла в 2000 году. В каждом цикле основное внимание (две трети времени тестирования) уделяется одному из трех указанных выше направлений исследования. По остальным направлениям получается обобщенная характеристика грамотности учащихся.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2009 году – «читательская грамотность»,                         в 2012 году – «математическая грамотность»,                         в    2015    году – «естественнонаучная грамотность».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642920"/>
          <a:ext cx="8215370" cy="5357848"/>
        </p:xfrm>
        <a:graphic>
          <a:graphicData uri="http://schemas.openxmlformats.org/drawingml/2006/table">
            <a:tbl>
              <a:tblPr/>
              <a:tblGrid>
                <a:gridCol w="4107685"/>
                <a:gridCol w="4107685"/>
              </a:tblGrid>
              <a:tr h="6697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</a:t>
                      </a:r>
                      <a:r>
                        <a:rPr lang="ru-RU" sz="2800" b="1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Цикл</a:t>
                      </a: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исследования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2800" b="1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Кол-во стран-участниц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  </a:t>
                      </a:r>
                      <a:r>
                        <a:rPr lang="ru-RU" sz="2800" b="1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 </a:t>
                      </a:r>
                      <a:r>
                        <a:rPr lang="ru-RU" sz="2800" b="1" u="none" strike="noStrik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PISA-2000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 </a:t>
                      </a:r>
                      <a:r>
                        <a:rPr lang="ru-RU" sz="2800" b="1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 </a:t>
                      </a: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страны мира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        </a:t>
                      </a:r>
                      <a:r>
                        <a:rPr lang="ru-RU" sz="2800" b="1" u="none" strike="noStrik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/>
                        </a:rPr>
                        <a:t> PISA-2003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</a:t>
                      </a:r>
                      <a:r>
                        <a:rPr lang="ru-RU" sz="2800" b="1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40 стран мира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         </a:t>
                      </a:r>
                      <a:r>
                        <a:rPr lang="ru-RU" sz="2800" b="1" u="none" strike="noStrik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/>
                        </a:rPr>
                        <a:t>PISA-2006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  57 стран мира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         </a:t>
                      </a:r>
                      <a:r>
                        <a:rPr lang="ru-RU" sz="2800" b="1" u="none" strike="noStrik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/>
                        </a:rPr>
                        <a:t>PISA-2009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</a:t>
                      </a:r>
                      <a:r>
                        <a:rPr lang="ru-RU" sz="2800" b="1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65 стран мира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    </a:t>
                      </a:r>
                      <a:r>
                        <a:rPr lang="ru-RU" sz="2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 </a:t>
                      </a:r>
                      <a:r>
                        <a:rPr lang="ru-RU" sz="2800" b="1" u="none" strike="noStrik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/>
                        </a:rPr>
                        <a:t>PISA-2012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  65 стран мира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         </a:t>
                      </a:r>
                      <a:r>
                        <a:rPr lang="ru-RU" sz="2800" b="1" u="none" strike="noStrik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/>
                        </a:rPr>
                        <a:t>PISA-2015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</a:t>
                      </a:r>
                      <a:r>
                        <a:rPr lang="ru-RU" sz="2800" b="1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70 стран мира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       </a:t>
                      </a:r>
                      <a:r>
                        <a:rPr lang="ru-RU" sz="2800" b="1" u="none" strike="noStrik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/>
                        </a:rPr>
                        <a:t>  PISA-2018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     79 стран мира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785794"/>
          <a:ext cx="8286807" cy="5715041"/>
        </p:xfrm>
        <a:graphic>
          <a:graphicData uri="http://schemas.openxmlformats.org/drawingml/2006/table">
            <a:tbl>
              <a:tblPr/>
              <a:tblGrid>
                <a:gridCol w="2286016"/>
                <a:gridCol w="797764"/>
                <a:gridCol w="779996"/>
                <a:gridCol w="788254"/>
                <a:gridCol w="902959"/>
                <a:gridCol w="910300"/>
                <a:gridCol w="911218"/>
                <a:gridCol w="910300"/>
              </a:tblGrid>
              <a:tr h="1133019">
                <a:tc gridSpan="8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Место </a:t>
                      </a: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РФ среди других стран-участниц 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33019">
                <a:tc>
                  <a:txBody>
                    <a:bodyPr/>
                    <a:lstStyle/>
                    <a:p>
                      <a:pPr marL="185420" indent="-185420"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000" b="1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Направление 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исследования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u="none" strike="noStrike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2000</a:t>
                      </a:r>
                      <a:endParaRPr lang="ru-RU" sz="2800" baseline="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u="none" strike="noStrike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/>
                        </a:rPr>
                        <a:t>2003</a:t>
                      </a:r>
                      <a:endParaRPr lang="ru-RU" sz="2800" baseline="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u="none" strike="noStrike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/>
                        </a:rPr>
                        <a:t>2006</a:t>
                      </a:r>
                      <a:endParaRPr lang="ru-RU" sz="2800" baseline="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u="none" strike="noStrike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/>
                        </a:rPr>
                        <a:t>2009</a:t>
                      </a:r>
                      <a:endParaRPr lang="ru-RU" sz="2800" baseline="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u="none" strike="noStrike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/>
                        </a:rPr>
                        <a:t>2012</a:t>
                      </a:r>
                      <a:endParaRPr lang="ru-RU" sz="2800" baseline="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u="none" strike="noStrike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/>
                        </a:rPr>
                        <a:t>2015</a:t>
                      </a:r>
                      <a:endParaRPr lang="ru-RU" sz="2800" baseline="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u="none" strike="noStrike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/>
                        </a:rPr>
                        <a:t>2018</a:t>
                      </a:r>
                      <a:endParaRPr lang="ru-RU" sz="2800" baseline="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7992">
                <a:tc>
                  <a:txBody>
                    <a:bodyPr/>
                    <a:lstStyle/>
                    <a:p>
                      <a:pPr marL="275590" indent="-270510"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kumimoji="0"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Естественно научная    грамотность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33019">
                <a:tc>
                  <a:txBody>
                    <a:bodyPr/>
                    <a:lstStyle/>
                    <a:p>
                      <a:pPr marL="275590" indent="-270510"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2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Математическая грамотность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157992">
                <a:tc>
                  <a:txBody>
                    <a:bodyPr/>
                    <a:lstStyle/>
                    <a:p>
                      <a:pPr marL="275590" indent="-180340" algn="just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kumimoji="0" lang="ru-RU" sz="2800" b="1" kern="12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 </a:t>
                      </a:r>
                      <a:r>
                        <a:rPr kumimoji="0"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Читательская                       грамотность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35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0034" y="854125"/>
            <a:ext cx="814393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Одной из основных целей нацпроекта "Образование" является вхождение России в десятку лучших стран мира по качеству общего образования к 2024 году. Это положение будет определяться на основе результатов международных исследований PISA, PIRLS и TIMSS. Чтобы видеть динамику, ежегодно планируется проводить оценку качества образования в российских школах по стандартам исследования PISA.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57158" y="1098334"/>
            <a:ext cx="814393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"В рамках исследования не стоит задача ранжировать субъекты, школы, детей или учителей. Задача – получить срез данных и эту аналитику грамотно использовать для развития образования и, в конечном итоге, для развития каждого ребенка",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отметил руководитель Департамента образования, науки и молодежной политики Воронежской области Олег Мосолов.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0070C0"/>
      </a:accent6>
      <a:hlink>
        <a:srgbClr val="8DC765"/>
      </a:hlink>
      <a:folHlink>
        <a:srgbClr val="AA8A1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</TotalTime>
  <Words>507</Words>
  <Application>Microsoft Office PowerPoint</Application>
  <PresentationFormat>Экран (4:3)</PresentationFormat>
  <Paragraphs>65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PISA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PISA</dc:title>
  <dc:creator>Залина</dc:creator>
  <cp:lastModifiedBy>Залина</cp:lastModifiedBy>
  <cp:revision>8</cp:revision>
  <dcterms:created xsi:type="dcterms:W3CDTF">2011-04-04T18:21:52Z</dcterms:created>
  <dcterms:modified xsi:type="dcterms:W3CDTF">2020-01-08T18:04:36Z</dcterms:modified>
</cp:coreProperties>
</file>