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925" r:id="rId2"/>
    <p:sldMasterId id="2147483950" r:id="rId3"/>
    <p:sldMasterId id="2147484068" r:id="rId4"/>
    <p:sldMasterId id="2147484104" r:id="rId5"/>
    <p:sldMasterId id="2147484330" r:id="rId6"/>
  </p:sldMasterIdLst>
  <p:notesMasterIdLst>
    <p:notesMasterId r:id="rId28"/>
  </p:notesMasterIdLst>
  <p:sldIdLst>
    <p:sldId id="1118" r:id="rId7"/>
    <p:sldId id="1045" r:id="rId8"/>
    <p:sldId id="899" r:id="rId9"/>
    <p:sldId id="1011" r:id="rId10"/>
    <p:sldId id="1057" r:id="rId11"/>
    <p:sldId id="1089" r:id="rId12"/>
    <p:sldId id="1056" r:id="rId13"/>
    <p:sldId id="1092" r:id="rId14"/>
    <p:sldId id="1060" r:id="rId15"/>
    <p:sldId id="1064" r:id="rId16"/>
    <p:sldId id="1134" r:id="rId17"/>
    <p:sldId id="1099" r:id="rId18"/>
    <p:sldId id="1101" r:id="rId19"/>
    <p:sldId id="1112" r:id="rId20"/>
    <p:sldId id="1113" r:id="rId21"/>
    <p:sldId id="1125" r:id="rId22"/>
    <p:sldId id="1115" r:id="rId23"/>
    <p:sldId id="1116" r:id="rId24"/>
    <p:sldId id="1126" r:id="rId25"/>
    <p:sldId id="1132" r:id="rId26"/>
    <p:sldId id="1133" r:id="rId27"/>
  </p:sldIdLst>
  <p:sldSz cx="9144000" cy="5143500" type="screen16x9"/>
  <p:notesSz cx="6797675" cy="9926638"/>
  <p:defaultTextStyle>
    <a:defPPr>
      <a:defRPr lang="ru-RU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669900"/>
    <a:srgbClr val="B2B2B2"/>
    <a:srgbClr val="ACBD43"/>
    <a:srgbClr val="FF8181"/>
    <a:srgbClr val="FFFF66"/>
    <a:srgbClr val="FF5050"/>
    <a:srgbClr val="FFFFFF"/>
    <a:srgbClr val="FFFF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6" autoAdjust="0"/>
    <p:restoredTop sz="93060" autoAdjust="0"/>
  </p:normalViewPr>
  <p:slideViewPr>
    <p:cSldViewPr>
      <p:cViewPr>
        <p:scale>
          <a:sx n="105" d="100"/>
          <a:sy n="105" d="100"/>
        </p:scale>
        <p:origin x="-90" y="-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78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CADB7264-FB37-4215-850F-C44144E258F5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275" tIns="45638" rIns="91275" bIns="456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E3BE5676-5748-4851-99BB-191C6EB3D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20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E5676-5748-4851-99BB-191C6EB3D1C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37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80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855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855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7817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E5676-5748-4851-99BB-191C6EB3D1C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52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339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426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8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26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135983"/>
            <a:ext cx="7772400" cy="5286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650331"/>
            <a:ext cx="7772400" cy="5143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587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4271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143001"/>
            <a:ext cx="1828800" cy="362307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143001"/>
            <a:ext cx="5334000" cy="362307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754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136013"/>
            <a:ext cx="7772400" cy="5286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650331"/>
            <a:ext cx="7772400" cy="5143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51910108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5702894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30" indent="0">
              <a:buNone/>
              <a:defRPr sz="1600"/>
            </a:lvl3pPr>
            <a:lvl4pPr marL="1371192" indent="0">
              <a:buNone/>
              <a:defRPr sz="1400"/>
            </a:lvl4pPr>
            <a:lvl5pPr marL="1828259" indent="0">
              <a:buNone/>
              <a:defRPr sz="1400"/>
            </a:lvl5pPr>
            <a:lvl6pPr marL="2285316" indent="0">
              <a:buNone/>
              <a:defRPr sz="1400"/>
            </a:lvl6pPr>
            <a:lvl7pPr marL="2742374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9349600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6845673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8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69" y="163118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2961235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87620624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76548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4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6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372803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3581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8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61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5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115483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51645651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143031"/>
            <a:ext cx="1828800" cy="362307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143031"/>
            <a:ext cx="5334000" cy="362307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92729164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5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35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2916056" y="405982"/>
            <a:ext cx="6264699" cy="1024313"/>
          </a:xfrm>
          <a:prstGeom prst="rect">
            <a:avLst/>
          </a:prstGeom>
          <a:noFill/>
        </p:spPr>
        <p:txBody>
          <a:bodyPr lIns="88624" tIns="44286" rIns="88624" bIns="4428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Центральный командный пункт</a:t>
            </a:r>
          </a:p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Генерального штаба Вооружённых Сил Российской Федерации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4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016" y="1597919"/>
            <a:ext cx="7772404" cy="1102521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948" y="2914811"/>
            <a:ext cx="6400801" cy="1314451"/>
          </a:xfrm>
          <a:prstGeom prst="rect">
            <a:avLst/>
          </a:prstGeom>
        </p:spPr>
        <p:txBody>
          <a:bodyPr lIns="88624" tIns="44286" rIns="88624" bIns="4428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5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1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4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050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defTabSz="914060"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70DE2D-3DFF-423E-B98E-2922531C983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288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4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2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243A9121-0F43-4119-B60F-DC14ED3649EC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50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5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08" y="205986"/>
            <a:ext cx="8229601" cy="857250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408" y="1200186"/>
            <a:ext cx="8229601" cy="3394474"/>
          </a:xfrm>
          <a:prstGeom prst="rect">
            <a:avLst/>
          </a:prstGeom>
        </p:spPr>
        <p:txBody>
          <a:bodyPr lIns="88624" tIns="44286" rIns="88624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97185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5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2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BAE36C1C-D26F-41BC-A521-C0ED99373EB2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59" y="-668338"/>
            <a:ext cx="430213" cy="282576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5ED1D2-B671-4A88-9BB3-A9457825CF9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07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6016" y="457199"/>
            <a:ext cx="7772404" cy="4114800"/>
          </a:xfrm>
          <a:prstGeom prst="rect">
            <a:avLst/>
          </a:prstGeom>
        </p:spPr>
        <p:txBody>
          <a:bodyPr lIns="88636" tIns="44286" rIns="88636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525203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 userDrawn="1"/>
        </p:nvSpPr>
        <p:spPr>
          <a:xfrm>
            <a:off x="8834833" y="22372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A3DFFAB0-7349-45C4-B368-A4F175455B80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4" name="Rectangle 2050"/>
          <p:cNvSpPr>
            <a:spLocks noChangeArrowheads="1"/>
          </p:cNvSpPr>
          <p:nvPr userDrawn="1"/>
        </p:nvSpPr>
        <p:spPr bwMode="auto">
          <a:xfrm>
            <a:off x="0" y="3"/>
            <a:ext cx="9144000" cy="485776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89196" tIns="44565" rIns="89196" bIns="44565" anchor="ctr"/>
          <a:lstStyle/>
          <a:p>
            <a:pPr algn="ctr"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Oval 26"/>
          <p:cNvSpPr>
            <a:spLocks noChangeArrowheads="1"/>
          </p:cNvSpPr>
          <p:nvPr userDrawn="1"/>
        </p:nvSpPr>
        <p:spPr bwMode="auto">
          <a:xfrm>
            <a:off x="8618541" y="65094"/>
            <a:ext cx="465136" cy="3413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44286" rIns="0" bIns="44286" anchor="ctr"/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>
          <a:xfrm>
            <a:off x="8572501" y="103191"/>
            <a:ext cx="571500" cy="282576"/>
          </a:xfrm>
          <a:prstGeom prst="rect">
            <a:avLst/>
          </a:prstGeom>
        </p:spPr>
        <p:txBody>
          <a:bodyPr lIns="88624" tIns="44286" rIns="88624" bIns="4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0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55E46AE-418A-4689-B4C3-EE39CC67E89C}" type="slidenum">
              <a:rPr lang="ru-RU" sz="2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pPr algn="ctr" defTabSz="9140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200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" y="526"/>
            <a:ext cx="8229601" cy="578647"/>
          </a:xfrm>
          <a:prstGeom prst="rect">
            <a:avLst/>
          </a:prstGeom>
        </p:spPr>
        <p:txBody>
          <a:bodyPr lIns="88636" tIns="44286" rIns="88636" bIns="44286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59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4AD185-0ECB-436B-9330-91BB9495F8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47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30" indent="0">
              <a:buNone/>
              <a:defRPr sz="1600"/>
            </a:lvl3pPr>
            <a:lvl4pPr marL="1371192" indent="0">
              <a:buNone/>
              <a:defRPr sz="1400"/>
            </a:lvl4pPr>
            <a:lvl5pPr marL="1828259" indent="0">
              <a:buNone/>
              <a:defRPr sz="1400"/>
            </a:lvl5pPr>
            <a:lvl6pPr marL="2285316" indent="0">
              <a:buNone/>
              <a:defRPr sz="1400"/>
            </a:lvl6pPr>
            <a:lvl7pPr marL="2742374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801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н и ор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5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59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1CF620-DD55-4E49-BA94-E75AB1FF66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804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62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85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98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02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44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90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89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0479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5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5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03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89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5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5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00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2916056" y="405982"/>
            <a:ext cx="6264699" cy="1024313"/>
          </a:xfrm>
          <a:prstGeom prst="rect">
            <a:avLst/>
          </a:prstGeom>
          <a:noFill/>
        </p:spPr>
        <p:txBody>
          <a:bodyPr lIns="88624" tIns="44286" rIns="88624" bIns="4428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Центральный командный пункт</a:t>
            </a:r>
          </a:p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Генерального штаба Вооружённых Сил Российской Федерации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4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016" y="1597919"/>
            <a:ext cx="7772404" cy="1102521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948" y="2914811"/>
            <a:ext cx="6400801" cy="1314451"/>
          </a:xfrm>
          <a:prstGeom prst="rect">
            <a:avLst/>
          </a:prstGeom>
        </p:spPr>
        <p:txBody>
          <a:bodyPr lIns="88624" tIns="44286" rIns="88624" bIns="4428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5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1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4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050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defTabSz="914060"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70DE2D-3DFF-423E-B98E-2922531C983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333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4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2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243A9121-0F43-4119-B60F-DC14ED3649EC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41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5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08" y="205986"/>
            <a:ext cx="8229601" cy="857250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408" y="1200186"/>
            <a:ext cx="8229601" cy="3394474"/>
          </a:xfrm>
          <a:prstGeom prst="rect">
            <a:avLst/>
          </a:prstGeom>
        </p:spPr>
        <p:txBody>
          <a:bodyPr lIns="88624" tIns="44286" rIns="88624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00568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5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2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BAE36C1C-D26F-41BC-A521-C0ED99373EB2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59" y="-668338"/>
            <a:ext cx="430213" cy="282576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5ED1D2-B671-4A88-9BB3-A9457825CF9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790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6016" y="457199"/>
            <a:ext cx="7772404" cy="4114800"/>
          </a:xfrm>
          <a:prstGeom prst="rect">
            <a:avLst/>
          </a:prstGeom>
        </p:spPr>
        <p:txBody>
          <a:bodyPr lIns="88636" tIns="44286" rIns="88636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3228694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 userDrawn="1"/>
        </p:nvSpPr>
        <p:spPr>
          <a:xfrm>
            <a:off x="8834833" y="22372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A3DFFAB0-7349-45C4-B368-A4F175455B80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4" name="Rectangle 2050"/>
          <p:cNvSpPr>
            <a:spLocks noChangeArrowheads="1"/>
          </p:cNvSpPr>
          <p:nvPr userDrawn="1"/>
        </p:nvSpPr>
        <p:spPr bwMode="auto">
          <a:xfrm>
            <a:off x="0" y="3"/>
            <a:ext cx="9144000" cy="485776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89196" tIns="44565" rIns="89196" bIns="44565" anchor="ctr"/>
          <a:lstStyle/>
          <a:p>
            <a:pPr algn="ctr"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Oval 26"/>
          <p:cNvSpPr>
            <a:spLocks noChangeArrowheads="1"/>
          </p:cNvSpPr>
          <p:nvPr userDrawn="1"/>
        </p:nvSpPr>
        <p:spPr bwMode="auto">
          <a:xfrm>
            <a:off x="8618541" y="65094"/>
            <a:ext cx="465136" cy="3413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44286" rIns="0" bIns="44286" anchor="ctr"/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>
          <a:xfrm>
            <a:off x="8572501" y="103191"/>
            <a:ext cx="571500" cy="282576"/>
          </a:xfrm>
          <a:prstGeom prst="rect">
            <a:avLst/>
          </a:prstGeom>
        </p:spPr>
        <p:txBody>
          <a:bodyPr lIns="88624" tIns="44286" rIns="88624" bIns="4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0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55E46AE-418A-4689-B4C3-EE39CC67E89C}" type="slidenum">
              <a:rPr lang="ru-RU" sz="2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pPr algn="ctr" defTabSz="9140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200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" y="526"/>
            <a:ext cx="8229601" cy="578647"/>
          </a:xfrm>
          <a:prstGeom prst="rect">
            <a:avLst/>
          </a:prstGeom>
        </p:spPr>
        <p:txBody>
          <a:bodyPr lIns="88636" tIns="44286" rIns="88636" bIns="44286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59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4AD185-0ECB-436B-9330-91BB9495F8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835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н и ор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5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59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1CF620-DD55-4E49-BA94-E75AB1FF66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7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6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872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49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2D2D89F0-ED99-433E-B098-182F1254E4C1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13.03.2025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6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85F065B-8971-4117-B397-57918510FF06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34" tIns="45717" rIns="91434" bIns="45717" anchor="t"/>
          <a:lstStyle>
            <a:lvl1pPr algn="l">
              <a:defRPr sz="39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3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27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540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5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6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8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594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0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D70CA9E-CEE7-4A91-83E3-2E723CB1B923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13.03.2025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6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0AA3A68A-282F-4078-B80B-CD20B6D846AE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8B23EEE3-C268-4682-A66F-CD8BF059C491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13.03.2025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6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9036AE1C-3913-4D4D-9956-39C0F9E106F1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1357" indent="0">
              <a:buNone/>
              <a:defRPr sz="2000" b="1"/>
            </a:lvl2pPr>
            <a:lvl3pPr marL="902710" indent="0">
              <a:buNone/>
              <a:defRPr sz="1800" b="1"/>
            </a:lvl3pPr>
            <a:lvl4pPr marL="1354067" indent="0">
              <a:buNone/>
              <a:defRPr sz="1500" b="1"/>
            </a:lvl4pPr>
            <a:lvl5pPr marL="1805422" indent="0">
              <a:buNone/>
              <a:defRPr sz="1500" b="1"/>
            </a:lvl5pPr>
            <a:lvl6pPr marL="2256776" indent="0">
              <a:buNone/>
              <a:defRPr sz="1500" b="1"/>
            </a:lvl6pPr>
            <a:lvl7pPr marL="2708132" indent="0">
              <a:buNone/>
              <a:defRPr sz="1500" b="1"/>
            </a:lvl7pPr>
            <a:lvl8pPr marL="3159488" indent="0">
              <a:buNone/>
              <a:defRPr sz="1500" b="1"/>
            </a:lvl8pPr>
            <a:lvl9pPr marL="3610845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1357" indent="0">
              <a:buNone/>
              <a:defRPr sz="2000" b="1"/>
            </a:lvl2pPr>
            <a:lvl3pPr marL="902710" indent="0">
              <a:buNone/>
              <a:defRPr sz="1800" b="1"/>
            </a:lvl3pPr>
            <a:lvl4pPr marL="1354067" indent="0">
              <a:buNone/>
              <a:defRPr sz="1500" b="1"/>
            </a:lvl4pPr>
            <a:lvl5pPr marL="1805422" indent="0">
              <a:buNone/>
              <a:defRPr sz="1500" b="1"/>
            </a:lvl5pPr>
            <a:lvl6pPr marL="2256776" indent="0">
              <a:buNone/>
              <a:defRPr sz="1500" b="1"/>
            </a:lvl6pPr>
            <a:lvl7pPr marL="2708132" indent="0">
              <a:buNone/>
              <a:defRPr sz="1500" b="1"/>
            </a:lvl7pPr>
            <a:lvl8pPr marL="3159488" indent="0">
              <a:buNone/>
              <a:defRPr sz="1500" b="1"/>
            </a:lvl8pPr>
            <a:lvl9pPr marL="3610845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CB62F8A4-569B-4FED-A04D-89636E4CFF16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13.03.2025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6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1F2895C-ECBA-43E9-B1A6-553EE49B4F17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E817FC3D-B524-4068-BE0B-251380BBAC14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13.03.2025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6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79B1B58D-0F62-43EF-A034-96A121B11BA3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80EC144F-5141-4C77-9335-D2D170D0DA42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13.03.2025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6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B0AF55F2-A7FF-4B82-8C85-3AD13AA97649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9" y="204842"/>
            <a:ext cx="5111751" cy="438983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1357" indent="0">
              <a:buNone/>
              <a:defRPr sz="1200"/>
            </a:lvl2pPr>
            <a:lvl3pPr marL="902710" indent="0">
              <a:buNone/>
              <a:defRPr sz="1000"/>
            </a:lvl3pPr>
            <a:lvl4pPr marL="1354067" indent="0">
              <a:buNone/>
              <a:defRPr sz="900"/>
            </a:lvl4pPr>
            <a:lvl5pPr marL="1805422" indent="0">
              <a:buNone/>
              <a:defRPr sz="900"/>
            </a:lvl5pPr>
            <a:lvl6pPr marL="2256776" indent="0">
              <a:buNone/>
              <a:defRPr sz="900"/>
            </a:lvl6pPr>
            <a:lvl7pPr marL="2708132" indent="0">
              <a:buNone/>
              <a:defRPr sz="900"/>
            </a:lvl7pPr>
            <a:lvl8pPr marL="3159488" indent="0">
              <a:buNone/>
              <a:defRPr sz="900"/>
            </a:lvl8pPr>
            <a:lvl9pPr marL="3610845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DA18BD8C-DB44-45BF-B722-564122635750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13.03.2025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6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3712F77-F210-4351-90F9-D77F1F60A1A3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34" tIns="45717" rIns="91434" bIns="45717" rtlCol="0">
            <a:normAutofit/>
          </a:bodyPr>
          <a:lstStyle>
            <a:lvl1pPr marL="0" indent="0">
              <a:buNone/>
              <a:defRPr sz="3200"/>
            </a:lvl1pPr>
            <a:lvl2pPr marL="451357" indent="0">
              <a:buNone/>
              <a:defRPr sz="2800"/>
            </a:lvl2pPr>
            <a:lvl3pPr marL="902710" indent="0">
              <a:buNone/>
              <a:defRPr sz="2400"/>
            </a:lvl3pPr>
            <a:lvl4pPr marL="1354067" indent="0">
              <a:buNone/>
              <a:defRPr sz="2000"/>
            </a:lvl4pPr>
            <a:lvl5pPr marL="1805422" indent="0">
              <a:buNone/>
              <a:defRPr sz="2000"/>
            </a:lvl5pPr>
            <a:lvl6pPr marL="2256776" indent="0">
              <a:buNone/>
              <a:defRPr sz="2000"/>
            </a:lvl6pPr>
            <a:lvl7pPr marL="2708132" indent="0">
              <a:buNone/>
              <a:defRPr sz="2000"/>
            </a:lvl7pPr>
            <a:lvl8pPr marL="3159488" indent="0">
              <a:buNone/>
              <a:defRPr sz="2000"/>
            </a:lvl8pPr>
            <a:lvl9pPr marL="3610845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56"/>
            <a:ext cx="5486400" cy="603647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1357" indent="0">
              <a:buNone/>
              <a:defRPr sz="1200"/>
            </a:lvl2pPr>
            <a:lvl3pPr marL="902710" indent="0">
              <a:buNone/>
              <a:defRPr sz="1000"/>
            </a:lvl3pPr>
            <a:lvl4pPr marL="1354067" indent="0">
              <a:buNone/>
              <a:defRPr sz="900"/>
            </a:lvl4pPr>
            <a:lvl5pPr marL="1805422" indent="0">
              <a:buNone/>
              <a:defRPr sz="900"/>
            </a:lvl5pPr>
            <a:lvl6pPr marL="2256776" indent="0">
              <a:buNone/>
              <a:defRPr sz="900"/>
            </a:lvl6pPr>
            <a:lvl7pPr marL="2708132" indent="0">
              <a:buNone/>
              <a:defRPr sz="900"/>
            </a:lvl7pPr>
            <a:lvl8pPr marL="3159488" indent="0">
              <a:buNone/>
              <a:defRPr sz="900"/>
            </a:lvl8pPr>
            <a:lvl9pPr marL="3610845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D8163880-7292-4A02-B5E8-D6E2ADA63171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13.03.2025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6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60AA676F-C4AE-4AAB-B991-418C10821846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1ED3C6C4-F344-44AE-9ACE-563A6BD442B9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13.03.2025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6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7F020C07-5FF7-426E-9668-38D3F1085BE4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8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205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B28ACC1E-BFA1-4F9C-ACEF-F631DA1A0BAB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13.03.2025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6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9CC62245-FC8D-497E-AAA2-915DBFD04A1B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73"/>
            <a:ext cx="7772400" cy="1102519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9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26C22352-9894-4666-A29C-B88C565F4D10}" type="datetimeFigureOut">
              <a:rPr lang="ru-RU" sz="1400" smtClean="0">
                <a:solidFill>
                  <a:prstClr val="black">
                    <a:tint val="75000"/>
                  </a:prstClr>
                </a:solidFill>
              </a:rPr>
              <a:pPr defTabSz="685749">
                <a:defRPr/>
              </a:pPr>
              <a:t>13.03.2025</a:t>
            </a:fld>
            <a:endParaRPr lang="ru-RU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6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EBBC617A-40D3-4372-8CE9-FFD6065F192D}" type="slidenum">
              <a:rPr lang="ru-RU" sz="1400" smtClean="0">
                <a:solidFill>
                  <a:prstClr val="black">
                    <a:tint val="75000"/>
                  </a:prstClr>
                </a:solidFill>
              </a:rPr>
              <a:pPr defTabSz="685749">
                <a:defRPr/>
              </a:pPr>
              <a:t>‹#›</a:t>
            </a:fld>
            <a:endParaRPr lang="ru-RU" sz="1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7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3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5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2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0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1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57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958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143001"/>
            <a:ext cx="7315200" cy="53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63333"/>
            <a:ext cx="7315200" cy="290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4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5pPr>
      <a:lvl6pPr marL="457058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6pPr>
      <a:lvl7pPr marL="91413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7pPr>
      <a:lvl8pPr marL="1371192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8pPr>
      <a:lvl9pPr marL="1828259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9pPr>
    </p:titleStyle>
    <p:bodyStyle>
      <a:lvl1pPr marL="342794" indent="-342794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59" indent="-22852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2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87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36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143001"/>
            <a:ext cx="7315200" cy="53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63333"/>
            <a:ext cx="7315200" cy="290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>
    <p:cove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5pPr>
      <a:lvl6pPr marL="457058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6pPr>
      <a:lvl7pPr marL="91413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7pPr>
      <a:lvl8pPr marL="1371192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8pPr>
      <a:lvl9pPr marL="1828259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9pPr>
    </p:titleStyle>
    <p:bodyStyle>
      <a:lvl1pPr marL="342794" indent="-342794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59" indent="-22852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2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87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36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/>
          <a:srcRect/>
          <a:stretch/>
        </p:blipFill>
        <p:spPr>
          <a:xfrm>
            <a:off x="306395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80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429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859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289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7719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0143" indent="-3301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7425" indent="-2745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709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543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966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36349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8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231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529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298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969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28952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90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14873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65785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00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543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15">
                <a:defRPr/>
              </a:pPr>
              <a:t>13.03.2025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15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7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68571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4" indent="-257144" algn="l" defTabSz="6857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43" indent="-214288" algn="l" defTabSz="685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/>
          <a:srcRect/>
          <a:stretch/>
        </p:blipFill>
        <p:spPr>
          <a:xfrm>
            <a:off x="306395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52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429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859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289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7719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0143" indent="-3301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7425" indent="-2745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709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543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966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36349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8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231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529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298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969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28952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90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14873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65785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00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543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55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  <p:sldLayoutId id="2147484342" r:id="rId12"/>
    <p:sldLayoutId id="2147484343" r:id="rId13"/>
    <p:sldLayoutId id="2147484344" r:id="rId14"/>
    <p:sldLayoutId id="2147484345" r:id="rId15"/>
    <p:sldLayoutId id="2147484346" r:id="rId16"/>
  </p:sldLayoutIdLst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5pPr>
      <a:lvl6pPr marL="451408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6pPr>
      <a:lvl7pPr marL="902813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7pPr>
      <a:lvl8pPr marL="1354223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8pPr>
      <a:lvl9pPr marL="1805627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9pPr>
    </p:titleStyle>
    <p:bodyStyle>
      <a:lvl1pPr marL="338555" indent="-33855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537" indent="-28212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8518" indent="-2257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925" indent="-2257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329" indent="-2257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2736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4144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5550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6956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08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13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223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627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034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441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9847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256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2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14.png"/><Relationship Id="rId10" Type="http://schemas.openxmlformats.org/officeDocument/2006/relationships/image" Target="../media/image55.jpeg"/><Relationship Id="rId4" Type="http://schemas.openxmlformats.org/officeDocument/2006/relationships/image" Target="../media/image13.png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2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14.png"/><Relationship Id="rId10" Type="http://schemas.openxmlformats.org/officeDocument/2006/relationships/image" Target="../media/image64.jpeg"/><Relationship Id="rId4" Type="http://schemas.openxmlformats.org/officeDocument/2006/relationships/image" Target="../media/image13.png"/><Relationship Id="rId9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2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14.png"/><Relationship Id="rId10" Type="http://schemas.openxmlformats.org/officeDocument/2006/relationships/image" Target="../media/image70.jpeg"/><Relationship Id="rId4" Type="http://schemas.openxmlformats.org/officeDocument/2006/relationships/image" Target="../media/image13.png"/><Relationship Id="rId9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7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jpeg"/><Relationship Id="rId7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3.png"/><Relationship Id="rId7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14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7.jpeg"/><Relationship Id="rId5" Type="http://schemas.openxmlformats.org/officeDocument/2006/relationships/image" Target="../media/image14.png"/><Relationship Id="rId10" Type="http://schemas.openxmlformats.org/officeDocument/2006/relationships/image" Target="../media/image36.jpeg"/><Relationship Id="rId4" Type="http://schemas.openxmlformats.org/officeDocument/2006/relationships/image" Target="../media/image13.pn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2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14.png"/><Relationship Id="rId10" Type="http://schemas.openxmlformats.org/officeDocument/2006/relationships/image" Target="../media/image43.emf"/><Relationship Id="rId4" Type="http://schemas.openxmlformats.org/officeDocument/2006/relationships/image" Target="../media/image13.pn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14.png"/><Relationship Id="rId10" Type="http://schemas.openxmlformats.org/officeDocument/2006/relationships/image" Target="../media/image49.jpeg"/><Relationship Id="rId4" Type="http://schemas.openxmlformats.org/officeDocument/2006/relationships/image" Target="../media/image13.pn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qqq\Рабочий стол\Лошкарёв\п-к Лошкарев О.Г\Тренировки КС\Фото учений\russi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6" y="-7732"/>
            <a:ext cx="9221594" cy="514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5"/>
          <a:stretch/>
        </p:blipFill>
        <p:spPr>
          <a:xfrm>
            <a:off x="5924051" y="-203982"/>
            <a:ext cx="3302507" cy="533975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077547" y="-528"/>
            <a:ext cx="3149011" cy="5143500"/>
          </a:xfrm>
          <a:prstGeom prst="rect">
            <a:avLst/>
          </a:prstGeom>
          <a:gradFill>
            <a:gsLst>
              <a:gs pos="31000">
                <a:schemeClr val="bg1">
                  <a:alpha val="14000"/>
                </a:schemeClr>
              </a:gs>
              <a:gs pos="86000">
                <a:schemeClr val="bg2">
                  <a:lumMod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63872" y="-20538"/>
            <a:ext cx="3070259" cy="383877"/>
          </a:xfrm>
          <a:prstGeom prst="rect">
            <a:avLst/>
          </a:prstGeom>
        </p:spPr>
        <p:txBody>
          <a:bodyPr wrap="square" lIns="60119" tIns="30062" rIns="60119" bIns="30062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90" normalizeH="0" baseline="0" noProof="0" dirty="0">
                <a:ln w="6350">
                  <a:solidFill>
                    <a:prstClr val="white">
                      <a:lumMod val="95000"/>
                    </a:prst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ИНЖЕНЕРНЫЕ ВОЙСКА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90" normalizeH="0" baseline="0" noProof="0" dirty="0">
                <a:ln w="6350">
                  <a:solidFill>
                    <a:prstClr val="white">
                      <a:lumMod val="95000"/>
                    </a:prst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ВООРУЖЕННЫХ СИЛ РОССИЙСКОЙ ФЕДЕРАЦИИ</a:t>
            </a:r>
            <a:endParaRPr kumimoji="0" lang="ru-RU" sz="1050" b="0" i="0" u="none" strike="noStrike" kern="1200" cap="none" spc="90" normalizeH="0" baseline="0" noProof="0" dirty="0">
              <a:ln w="6350">
                <a:solidFill>
                  <a:prstClr val="white">
                    <a:lumMod val="95000"/>
                  </a:prst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1610336"/>
            <a:ext cx="5832647" cy="1784260"/>
          </a:xfrm>
          <a:prstGeom prst="rect">
            <a:avLst/>
          </a:prstGeom>
        </p:spPr>
        <p:txBody>
          <a:bodyPr wrap="square" lIns="60119" tIns="30062" rIns="60119" bIns="30062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158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Тюменское высшее военно-инженерное командное училище им. маршала</a:t>
            </a:r>
            <a:r>
              <a:rPr kumimoji="0" lang="ru-RU" sz="2800" b="0" i="0" u="none" strike="noStrike" kern="1200" cap="none" spc="0" normalizeH="0" noProof="0" dirty="0">
                <a:ln w="158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инженерных войск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>
                <a:ln w="158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А.И. Прошлякова</a:t>
            </a:r>
            <a:endParaRPr kumimoji="0" lang="ru-RU" sz="1800" b="0" i="0" u="none" strike="noStrike" kern="1200" cap="none" spc="0" normalizeH="0" baseline="0" noProof="0" dirty="0">
              <a:ln w="15875">
                <a:solidFill>
                  <a:prstClr val="black"/>
                </a:solidFill>
              </a:ln>
              <a:solidFill>
                <a:prstClr val="white">
                  <a:lumMod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966"/>
            <a:ext cx="1032422" cy="135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80B699A-68F0-46E4-AB35-ABB749936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881" y="1152602"/>
            <a:ext cx="2244575" cy="282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90"/>
    </mc:Choice>
    <mc:Fallback xmlns="">
      <p:transition advClick="0" advTm="409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4591"/>
            <a:ext cx="9144000" cy="293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УЧЕБНО-МАТЕРИАЛЬНАЯ БАЗА</a:t>
            </a: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10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Узел связи\Desktop\Новая папка (2)\IMAG17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38" b="8520"/>
          <a:stretch/>
        </p:blipFill>
        <p:spPr bwMode="auto">
          <a:xfrm>
            <a:off x="3095836" y="739336"/>
            <a:ext cx="2952328" cy="18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" y="739817"/>
            <a:ext cx="2952328" cy="1801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b="13601"/>
          <a:stretch/>
        </p:blipFill>
        <p:spPr>
          <a:xfrm>
            <a:off x="6102198" y="739336"/>
            <a:ext cx="2952328" cy="1810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16400" r="5179" b="6601"/>
          <a:stretch/>
        </p:blipFill>
        <p:spPr>
          <a:xfrm>
            <a:off x="3095836" y="2933003"/>
            <a:ext cx="2952328" cy="1811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0" r="12649"/>
          <a:stretch/>
        </p:blipFill>
        <p:spPr>
          <a:xfrm>
            <a:off x="107504" y="2933003"/>
            <a:ext cx="2934298" cy="1811961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3131840" y="2236568"/>
            <a:ext cx="2736304" cy="608656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endParaRPr lang="ru-RU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Хоккейный</a:t>
            </a:r>
            <a:r>
              <a:rPr lang="ru-RU" sz="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корт</a:t>
            </a:r>
          </a:p>
          <a:p>
            <a:pPr algn="ctr">
              <a:defRPr/>
            </a:pPr>
            <a:endParaRPr lang="en-US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167845" y="4440636"/>
            <a:ext cx="2808312" cy="608656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endParaRPr lang="ru-RU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Водная станция</a:t>
            </a:r>
          </a:p>
          <a:p>
            <a:pPr algn="ctr">
              <a:defRPr/>
            </a:pPr>
            <a:endParaRPr lang="en-US" sz="1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D111AAA-8E67-4AA1-B603-2331015CD5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65" y="2933003"/>
            <a:ext cx="2808313" cy="1810295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25" y="2933003"/>
            <a:ext cx="2824792" cy="1814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5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4591"/>
            <a:ext cx="9144000" cy="293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КИБЕРСПОРТ</a:t>
            </a: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11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4283968" y="2232423"/>
            <a:ext cx="2736304" cy="608656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endParaRPr lang="ru-RU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Хоккейный</a:t>
            </a:r>
            <a:r>
              <a:rPr lang="ru-RU" sz="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корт</a:t>
            </a:r>
          </a:p>
          <a:p>
            <a:pPr algn="ctr">
              <a:defRPr/>
            </a:pPr>
            <a:endParaRPr lang="en-US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10362" y="3651870"/>
            <a:ext cx="2808312" cy="1021115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курсантами во всероссийском чемпионате по С</a:t>
            </a:r>
            <a:r>
              <a:rPr lang="en-US" sz="1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ounter</a:t>
            </a:r>
            <a:r>
              <a:rPr lang="en-US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-Strike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Offensive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турнире среди военных вузов МО РФ</a:t>
            </a:r>
            <a:endParaRPr lang="en-US" sz="1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1917"/>
            <a:ext cx="3870013" cy="25638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0360" y="1037019"/>
            <a:ext cx="2592288" cy="486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754"/>
            <a:ext cx="9144000" cy="5913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ВОЕННО-СПОРТИВНЫЕ МЕРОПРИЯТИЯ</a:t>
            </a: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12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Уебный отдел\Desktop\Межвузовская военно-инженерная универсиада - 2019. Тюмень\14.05.2019 Второй день\Военно-инженерная эстафета. Полуфиналы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6306"/>
            <a:ext cx="2764264" cy="184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Уебный отдел\Desktop\Межвузовская военно-инженерная универсиада - 2019. Тюмень\15.05.2019 Третий день\Брейн-ринг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57163"/>
            <a:ext cx="2764264" cy="18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Уебный отдел\Desktop\Межвузовская военно-инженерная универсиада - 2019. Тюмень\15.05.2019 Третий день\Военизированная эстафета\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88" y="748934"/>
            <a:ext cx="2764264" cy="184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231740" y="2654572"/>
            <a:ext cx="4680520" cy="451792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endParaRPr lang="ru-RU" sz="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межвузовская военно-инженерная универсиада</a:t>
            </a:r>
          </a:p>
          <a:p>
            <a:pPr algn="ctr">
              <a:defRPr/>
            </a:pPr>
            <a:endParaRPr lang="en-US" sz="1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C:\Users\Уебный отдел\Desktop\Межвузовская военно-инженерная универсиада - 2019. Тюмень\16.05.2019 Четвертый день\Закрытие Универсиады\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78621"/>
            <a:ext cx="2764264" cy="184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Уебный отдел\Desktop\Межвузовская военно-инженерная универсиада - 2019. Тюмень\16.05.2019 Четвертый день\Закрытие Универсиады\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88" y="3178620"/>
            <a:ext cx="2764264" cy="184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Уебный отдел\Desktop\Межвузовская военно-инженерная универсиада - 2019. Тюмень\16.05.2019 Четвертый день\Закрытие Универсиады\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78619"/>
            <a:ext cx="2764264" cy="184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96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754"/>
            <a:ext cx="9144000" cy="5913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МЕЖДУНАРОДНОЕ ВОЕННОЕ СОТРУДНИЧЕСТВО</a:t>
            </a: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13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38" y="3213882"/>
            <a:ext cx="2819480" cy="188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0386"/>
            <a:ext cx="2809196" cy="187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7" t="23881"/>
          <a:stretch/>
        </p:blipFill>
        <p:spPr bwMode="auto">
          <a:xfrm>
            <a:off x="3170822" y="1280386"/>
            <a:ext cx="2809196" cy="18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170822" y="707752"/>
            <a:ext cx="2809195" cy="452499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endParaRPr lang="ru-RU" sz="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Иностранные делегации</a:t>
            </a:r>
          </a:p>
          <a:p>
            <a:pPr algn="ctr">
              <a:defRPr/>
            </a:pPr>
            <a:endParaRPr lang="en-US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2" y="3221525"/>
            <a:ext cx="2808022" cy="1872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41" y="3227346"/>
            <a:ext cx="2779106" cy="18536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8EB27C7-0732-4465-BF28-07954891F4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9242" y="1280386"/>
            <a:ext cx="2779105" cy="176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1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9360">
            <a:noFill/>
          </a:ln>
        </p:spPr>
      </p:sp>
      <p:pic>
        <p:nvPicPr>
          <p:cNvPr id="33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5"/>
          <p:cNvSpPr>
            <a:spLocks noChangeArrowheads="1"/>
          </p:cNvSpPr>
          <p:nvPr/>
        </p:nvSpPr>
        <p:spPr bwMode="auto">
          <a:xfrm>
            <a:off x="7604523" y="95250"/>
            <a:ext cx="250031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381" tIns="44690" rIns="89381" bIns="44690" anchor="ctr"/>
          <a:lstStyle/>
          <a:p>
            <a:pPr algn="ctr" defTabSz="894160">
              <a:defRPr/>
            </a:pP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35"/>
          <p:cNvSpPr>
            <a:spLocks noChangeArrowheads="1"/>
          </p:cNvSpPr>
          <p:nvPr/>
        </p:nvSpPr>
        <p:spPr bwMode="auto">
          <a:xfrm>
            <a:off x="7604523" y="95250"/>
            <a:ext cx="250031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381" tIns="44690" rIns="89381" bIns="44690" anchor="ctr"/>
          <a:lstStyle/>
          <a:p>
            <a:pPr algn="ctr" defTabSz="894160">
              <a:defRPr/>
            </a:pP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49"/>
          <p:cNvSpPr>
            <a:spLocks noChangeArrowheads="1"/>
          </p:cNvSpPr>
          <p:nvPr/>
        </p:nvSpPr>
        <p:spPr bwMode="auto">
          <a:xfrm>
            <a:off x="7645004" y="94060"/>
            <a:ext cx="205978" cy="17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381" tIns="44690" rIns="89381" bIns="44690" anchor="ctr"/>
          <a:lstStyle>
            <a:lvl1pPr defTabSz="1192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192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192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192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192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92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92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92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92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35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39652" y="1167594"/>
            <a:ext cx="6318702" cy="27003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chemeClr val="tx1"/>
                </a:solidFill>
              </a:rPr>
              <a:t>Математика (профильный уровень)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39652" y="2787774"/>
            <a:ext cx="6318702" cy="2700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50" dirty="0"/>
              <a:t>Подтягивание на перекладине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1547813" y="573881"/>
            <a:ext cx="59412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1.Оценка уровня общеобразовательной подготовленности по результатам ЕГЭ по трем предметам: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39652" y="1491630"/>
            <a:ext cx="6318702" cy="27003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chemeClr val="tx1"/>
                </a:solidFill>
              </a:rPr>
              <a:t>Физика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39652" y="1815666"/>
            <a:ext cx="6318702" cy="27003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chemeClr val="tx1"/>
                </a:solidFill>
              </a:rPr>
              <a:t>Русский язык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601391" y="2463404"/>
            <a:ext cx="5941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2.Оценка уровня физической подготовленности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39652" y="3111810"/>
            <a:ext cx="6318702" cy="2700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50" dirty="0"/>
              <a:t>Бег на 100 метров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439652" y="4191930"/>
            <a:ext cx="1458162" cy="2700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50" dirty="0"/>
              <a:t>I </a:t>
            </a:r>
            <a:r>
              <a:rPr lang="ru-RU" sz="1350" dirty="0"/>
              <a:t>категория</a:t>
            </a: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1601391" y="3783807"/>
            <a:ext cx="5941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3.Профессионально-психологический отбор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059832" y="4191930"/>
            <a:ext cx="1458162" cy="2700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50" dirty="0"/>
              <a:t>II </a:t>
            </a:r>
            <a:r>
              <a:rPr lang="ru-RU" sz="1350" dirty="0"/>
              <a:t>категория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680012" y="4191930"/>
            <a:ext cx="1458162" cy="2700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50" dirty="0"/>
              <a:t>III </a:t>
            </a:r>
            <a:r>
              <a:rPr lang="ru-RU" sz="1350" dirty="0"/>
              <a:t>категория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246186" y="4191930"/>
            <a:ext cx="1458162" cy="540060"/>
          </a:xfrm>
          <a:prstGeom prst="rect">
            <a:avLst/>
          </a:prstGeom>
          <a:solidFill>
            <a:srgbClr val="FF33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50" dirty="0"/>
              <a:t>IV </a:t>
            </a:r>
            <a:r>
              <a:rPr lang="ru-RU" sz="1350" dirty="0"/>
              <a:t>категория</a:t>
            </a:r>
          </a:p>
          <a:p>
            <a:pPr algn="ctr" eaLnBrk="1" hangingPunct="1">
              <a:defRPr/>
            </a:pPr>
            <a:r>
              <a:rPr lang="ru-RU" sz="1050" dirty="0">
                <a:solidFill>
                  <a:schemeClr val="tx1"/>
                </a:solidFill>
              </a:rPr>
              <a:t>(не рекомендуется к поступлению)</a:t>
            </a: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1601391" y="4696857"/>
            <a:ext cx="5941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4.Медицинское освидетельствование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439652" y="2139702"/>
            <a:ext cx="6318702" cy="27003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chemeClr val="tx1"/>
                </a:solidFill>
              </a:rPr>
              <a:t>минимальный порог баллов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439652" y="3435846"/>
            <a:ext cx="6318702" cy="2700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50" dirty="0"/>
              <a:t>Бег на 3 километра</a:t>
            </a:r>
          </a:p>
        </p:txBody>
      </p:sp>
      <p:sp>
        <p:nvSpPr>
          <p:cNvPr id="34" name="CustomShape 48"/>
          <p:cNvSpPr/>
          <p:nvPr/>
        </p:nvSpPr>
        <p:spPr>
          <a:xfrm>
            <a:off x="0" y="16754"/>
            <a:ext cx="9144000" cy="5913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CC0099"/>
                </a:solidFill>
                <a:latin typeface="Arial" panose="020B0604020202020204" pitchFamily="34" charset="0"/>
                <a:cs typeface="Arial" pitchFamily="34" charset="0"/>
              </a:rPr>
              <a:t>ВСТУПИТЕЛЬНЫЕ ИСПЫТАНИЯ ПРИ ПОСТУПЛЕНИИ </a:t>
            </a:r>
          </a:p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CC0099"/>
                </a:solidFill>
                <a:latin typeface="Arial" panose="020B0604020202020204" pitchFamily="34" charset="0"/>
                <a:cs typeface="Arial" pitchFamily="34" charset="0"/>
              </a:rPr>
              <a:t>НА ВЫСШЕЕ ОБРАЗОВАНИЕ</a:t>
            </a:r>
          </a:p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sz="1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(профессиональный отбор проводится с 1 по 30 июля)</a:t>
            </a:r>
          </a:p>
        </p:txBody>
      </p:sp>
      <p:pic>
        <p:nvPicPr>
          <p:cNvPr id="35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36" name="Группа 35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37" name="Овал 36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14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2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9360">
            <a:noFill/>
          </a:ln>
        </p:spPr>
      </p:sp>
      <p:sp>
        <p:nvSpPr>
          <p:cNvPr id="10" name="Rectangle 35"/>
          <p:cNvSpPr>
            <a:spLocks noChangeArrowheads="1"/>
          </p:cNvSpPr>
          <p:nvPr/>
        </p:nvSpPr>
        <p:spPr bwMode="auto">
          <a:xfrm>
            <a:off x="7604523" y="95250"/>
            <a:ext cx="250031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381" tIns="44690" rIns="89381" bIns="44690" anchor="ctr"/>
          <a:lstStyle/>
          <a:p>
            <a:pPr algn="ctr" defTabSz="894160">
              <a:defRPr/>
            </a:pP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35"/>
          <p:cNvSpPr>
            <a:spLocks noChangeArrowheads="1"/>
          </p:cNvSpPr>
          <p:nvPr/>
        </p:nvSpPr>
        <p:spPr bwMode="auto">
          <a:xfrm>
            <a:off x="7604523" y="95250"/>
            <a:ext cx="250031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381" tIns="44690" rIns="89381" bIns="44690" anchor="ctr"/>
          <a:lstStyle/>
          <a:p>
            <a:pPr algn="ctr" defTabSz="894160">
              <a:defRPr/>
            </a:pP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155702"/>
              </p:ext>
            </p:extLst>
          </p:nvPr>
        </p:nvGraphicFramePr>
        <p:xfrm>
          <a:off x="395537" y="915566"/>
          <a:ext cx="8442920" cy="3811206"/>
        </p:xfrm>
        <a:graphic>
          <a:graphicData uri="http://schemas.openxmlformats.org/drawingml/2006/table">
            <a:tbl>
              <a:tblPr firstRow="1" firstCol="1" bandRow="1"/>
              <a:tblGrid>
                <a:gridCol w="4353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98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480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53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047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95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3614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Специальность подготовки в соответствии с ФГОС ВО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общеобразовательного предмета и предлагаемое значение минимального количества баллов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9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Русский язык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Математика профильного уровня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Физика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6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56.05.07</a:t>
                      </a: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Строительство и эксплуатация зданий и сооружений военного и специального назначения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6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11.05.02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Специальные радиотехнические системы (Применение подразделений управляемого минирования и эксплуатация радиоэлектронных средств инженерного вооружения)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13.05.01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Тепло- и электро-обеспечение специальных технических систем и объектов (Применение подразделений и эксплуатация инженерных электротехнических средств)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2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23.05.02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Транспортные средства специального назначения (Применение инженерных подразделений и эксплуатация средств инженерного вооружения)</a:t>
                      </a: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85" marR="391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6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stomShape 48"/>
          <p:cNvSpPr/>
          <p:nvPr/>
        </p:nvSpPr>
        <p:spPr>
          <a:xfrm>
            <a:off x="0" y="16754"/>
            <a:ext cx="9144000" cy="5913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Значения минимального количества баллов по ЕГЭ</a:t>
            </a:r>
          </a:p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по общеобразовательным предметам для высшего образования </a:t>
            </a:r>
          </a:p>
        </p:txBody>
      </p:sp>
      <p:pic>
        <p:nvPicPr>
          <p:cNvPr id="17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18" name="Группа 17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9" name="Овал 18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15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0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9360">
            <a:noFill/>
          </a:ln>
        </p:spPr>
      </p:sp>
      <p:pic>
        <p:nvPicPr>
          <p:cNvPr id="33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5"/>
          <p:cNvSpPr>
            <a:spLocks noChangeArrowheads="1"/>
          </p:cNvSpPr>
          <p:nvPr/>
        </p:nvSpPr>
        <p:spPr bwMode="auto">
          <a:xfrm>
            <a:off x="7604523" y="95250"/>
            <a:ext cx="250031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381" tIns="44690" rIns="89381" bIns="44690" anchor="ctr"/>
          <a:lstStyle/>
          <a:p>
            <a:pPr algn="ctr" defTabSz="894160">
              <a:defRPr/>
            </a:pP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35"/>
          <p:cNvSpPr>
            <a:spLocks noChangeArrowheads="1"/>
          </p:cNvSpPr>
          <p:nvPr/>
        </p:nvSpPr>
        <p:spPr bwMode="auto">
          <a:xfrm>
            <a:off x="7604523" y="95250"/>
            <a:ext cx="250031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381" tIns="44690" rIns="89381" bIns="44690" anchor="ctr"/>
          <a:lstStyle/>
          <a:p>
            <a:pPr algn="ctr" defTabSz="894160">
              <a:defRPr/>
            </a:pP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49"/>
          <p:cNvSpPr>
            <a:spLocks noChangeArrowheads="1"/>
          </p:cNvSpPr>
          <p:nvPr/>
        </p:nvSpPr>
        <p:spPr bwMode="auto">
          <a:xfrm>
            <a:off x="7645004" y="94060"/>
            <a:ext cx="205978" cy="17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381" tIns="44690" rIns="89381" bIns="44690" anchor="ctr"/>
          <a:lstStyle>
            <a:lvl1pPr defTabSz="1192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192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192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192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192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92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92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92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92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35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17843" y="635787"/>
            <a:ext cx="830295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1.Оценка уровня общеобразовательной подготовленности</a:t>
            </a:r>
          </a:p>
        </p:txBody>
      </p:sp>
      <p:sp>
        <p:nvSpPr>
          <p:cNvPr id="34" name="CustomShape 48"/>
          <p:cNvSpPr/>
          <p:nvPr/>
        </p:nvSpPr>
        <p:spPr>
          <a:xfrm>
            <a:off x="0" y="16754"/>
            <a:ext cx="9144000" cy="5913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ВСТУПИТЕЛЬНЫЕ ИСПЫТАНИЯ ПРИ ПОСТУПЛЕНИИ </a:t>
            </a:r>
          </a:p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НА СРЕДНЕЕ ПРОФЕССИОНАЛЬНОЕ ОБРАЗОВАНИЕ</a:t>
            </a:r>
          </a:p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sz="1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(профессиональный отбор проводится с 1 по 30 июля)</a:t>
            </a:r>
          </a:p>
        </p:txBody>
      </p:sp>
      <p:pic>
        <p:nvPicPr>
          <p:cNvPr id="35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36" name="Группа 35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37" name="Овал 36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16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37D0F56-D012-4D7F-AEE6-4E5644EF42DB}"/>
              </a:ext>
            </a:extLst>
          </p:cNvPr>
          <p:cNvSpPr/>
          <p:nvPr/>
        </p:nvSpPr>
        <p:spPr>
          <a:xfrm>
            <a:off x="404537" y="1516602"/>
            <a:ext cx="8496944" cy="709554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50" b="1" dirty="0">
                <a:solidFill>
                  <a:schemeClr val="tx1"/>
                </a:solidFill>
              </a:rPr>
              <a:t>Оценка уровня общеобразовательной подготовленности для кандидатов, поступающих на базе среднего профессионального образования и не имеющие результатов ЕГЭ осуществляется по результатам вступительных испытаний, проводимых вузом самостоятельно)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55F7C0CC-FB0C-4B90-84D4-CD96D76F126D}"/>
              </a:ext>
            </a:extLst>
          </p:cNvPr>
          <p:cNvSpPr/>
          <p:nvPr/>
        </p:nvSpPr>
        <p:spPr>
          <a:xfrm>
            <a:off x="1412649" y="2583708"/>
            <a:ext cx="6318702" cy="2700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50" dirty="0"/>
              <a:t>Подтягивание на перекладине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276BE95-AE8B-4417-8856-9DCE067607CF}"/>
              </a:ext>
            </a:extLst>
          </p:cNvPr>
          <p:cNvSpPr/>
          <p:nvPr/>
        </p:nvSpPr>
        <p:spPr>
          <a:xfrm>
            <a:off x="1412649" y="2907744"/>
            <a:ext cx="6318702" cy="2700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50" dirty="0"/>
              <a:t>Бег на 100 метров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99ADDF46-47E3-4CA4-99DE-36775790B9E0}"/>
              </a:ext>
            </a:extLst>
          </p:cNvPr>
          <p:cNvSpPr/>
          <p:nvPr/>
        </p:nvSpPr>
        <p:spPr>
          <a:xfrm>
            <a:off x="1412649" y="3987864"/>
            <a:ext cx="1458162" cy="2700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50" dirty="0"/>
              <a:t>I </a:t>
            </a:r>
            <a:r>
              <a:rPr lang="ru-RU" sz="1350" dirty="0"/>
              <a:t>категория</a:t>
            </a: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xmlns="" id="{BCDCBFD5-A27A-46C0-A32E-FE3B3E695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388" y="3579741"/>
            <a:ext cx="5941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3.Профессионально-психологический отбор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8656E840-B3D3-46E3-B8AD-B43BBFDB67E5}"/>
              </a:ext>
            </a:extLst>
          </p:cNvPr>
          <p:cNvSpPr/>
          <p:nvPr/>
        </p:nvSpPr>
        <p:spPr>
          <a:xfrm>
            <a:off x="3032829" y="3987864"/>
            <a:ext cx="1458162" cy="2700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50" dirty="0"/>
              <a:t>II </a:t>
            </a:r>
            <a:r>
              <a:rPr lang="ru-RU" sz="1350" dirty="0"/>
              <a:t>категория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45CF2EE3-80FB-4EDA-A207-B70A8A5E758A}"/>
              </a:ext>
            </a:extLst>
          </p:cNvPr>
          <p:cNvSpPr/>
          <p:nvPr/>
        </p:nvSpPr>
        <p:spPr>
          <a:xfrm>
            <a:off x="4653009" y="3987864"/>
            <a:ext cx="1458162" cy="2700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50" dirty="0"/>
              <a:t>III </a:t>
            </a:r>
            <a:r>
              <a:rPr lang="ru-RU" sz="1350" dirty="0"/>
              <a:t>категория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0D6CC346-BFD3-4DEA-A56D-409F1715E3EE}"/>
              </a:ext>
            </a:extLst>
          </p:cNvPr>
          <p:cNvSpPr/>
          <p:nvPr/>
        </p:nvSpPr>
        <p:spPr>
          <a:xfrm>
            <a:off x="6219183" y="3987864"/>
            <a:ext cx="1458162" cy="540060"/>
          </a:xfrm>
          <a:prstGeom prst="rect">
            <a:avLst/>
          </a:prstGeom>
          <a:solidFill>
            <a:srgbClr val="FF33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50" dirty="0"/>
              <a:t>IV </a:t>
            </a:r>
            <a:r>
              <a:rPr lang="ru-RU" sz="1350" dirty="0"/>
              <a:t>категория</a:t>
            </a:r>
          </a:p>
          <a:p>
            <a:pPr algn="ctr" eaLnBrk="1" hangingPunct="1">
              <a:defRPr/>
            </a:pPr>
            <a:r>
              <a:rPr lang="ru-RU" sz="1050" dirty="0">
                <a:solidFill>
                  <a:schemeClr val="tx1"/>
                </a:solidFill>
              </a:rPr>
              <a:t>(не рекомендуется к поступлению)</a:t>
            </a: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xmlns="" id="{290D211F-DD94-4D76-A108-A8267906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388" y="4492791"/>
            <a:ext cx="5941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4.Медицинское освидетельствование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E30F41F8-8168-42DC-8C15-7FC57AA36E6D}"/>
              </a:ext>
            </a:extLst>
          </p:cNvPr>
          <p:cNvSpPr/>
          <p:nvPr/>
        </p:nvSpPr>
        <p:spPr>
          <a:xfrm>
            <a:off x="1412649" y="3231780"/>
            <a:ext cx="6318702" cy="2700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50" dirty="0"/>
              <a:t>Бег на 3 километра</a:t>
            </a:r>
          </a:p>
        </p:txBody>
      </p:sp>
      <p:sp>
        <p:nvSpPr>
          <p:cNvPr id="54" name="TextBox 16">
            <a:extLst>
              <a:ext uri="{FF2B5EF4-FFF2-40B4-BE49-F238E27FC236}">
                <a16:creationId xmlns:a16="http://schemas.microsoft.com/office/drawing/2014/main" xmlns="" id="{5519DA55-234F-448D-80E7-AB9FFAF83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389" y="2260107"/>
            <a:ext cx="5941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2.Оценка уровня физической подготовленности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A44247D8-B984-4CD6-9E2F-204EEFBE902B}"/>
              </a:ext>
            </a:extLst>
          </p:cNvPr>
          <p:cNvSpPr/>
          <p:nvPr/>
        </p:nvSpPr>
        <p:spPr>
          <a:xfrm>
            <a:off x="404537" y="992903"/>
            <a:ext cx="8496944" cy="41770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50" b="1" dirty="0">
                <a:solidFill>
                  <a:schemeClr val="tx1"/>
                </a:solidFill>
              </a:rPr>
              <a:t>Учитывается средний балл документа об образовании</a:t>
            </a:r>
          </a:p>
        </p:txBody>
      </p:sp>
    </p:spTree>
    <p:extLst>
      <p:ext uri="{BB962C8B-B14F-4D97-AF65-F5344CB8AC3E}">
        <p14:creationId xmlns:p14="http://schemas.microsoft.com/office/powerpoint/2010/main" val="3573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47"/>
          <p:cNvSpPr/>
          <p:nvPr/>
        </p:nvSpPr>
        <p:spPr>
          <a:xfrm>
            <a:off x="9525" y="-11893"/>
            <a:ext cx="9129744" cy="64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9360">
            <a:noFill/>
          </a:ln>
        </p:spPr>
      </p:sp>
      <p:pic>
        <p:nvPicPr>
          <p:cNvPr id="22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8"/>
          <p:cNvSpPr txBox="1">
            <a:spLocks noChangeArrowheads="1"/>
          </p:cNvSpPr>
          <p:nvPr/>
        </p:nvSpPr>
        <p:spPr bwMode="auto">
          <a:xfrm>
            <a:off x="2103164" y="1059582"/>
            <a:ext cx="49756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/>
              <a:t>Экзамен проводится в последовательности: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14438" y="1387004"/>
            <a:ext cx="2790825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50" dirty="0">
                <a:solidFill>
                  <a:schemeClr val="tx1"/>
                </a:solidFill>
              </a:rPr>
              <a:t>бег на 100 метров 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4499123" y="1908498"/>
            <a:ext cx="241697" cy="27027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14439" y="2178769"/>
            <a:ext cx="2811065" cy="65246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50" dirty="0">
                <a:solidFill>
                  <a:schemeClr val="tx1"/>
                </a:solidFill>
              </a:rPr>
              <a:t>подтягивание на перекладине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4499123" y="2900289"/>
            <a:ext cx="241697" cy="27027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14439" y="3170561"/>
            <a:ext cx="2811065" cy="54054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50" dirty="0">
                <a:solidFill>
                  <a:schemeClr val="tx1"/>
                </a:solidFill>
              </a:rPr>
              <a:t>бег на 3 километра </a:t>
            </a:r>
          </a:p>
        </p:txBody>
      </p:sp>
      <p:sp>
        <p:nvSpPr>
          <p:cNvPr id="12298" name="TextBox 16"/>
          <p:cNvSpPr txBox="1">
            <a:spLocks noChangeArrowheads="1"/>
          </p:cNvSpPr>
          <p:nvPr/>
        </p:nvSpPr>
        <p:spPr bwMode="auto">
          <a:xfrm>
            <a:off x="1001774" y="3745365"/>
            <a:ext cx="7140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Все нормативы сдаются в один день. Форма одежды спортивная</a:t>
            </a:r>
          </a:p>
        </p:txBody>
      </p:sp>
      <p:sp>
        <p:nvSpPr>
          <p:cNvPr id="17" name="CustomShape 48"/>
          <p:cNvSpPr/>
          <p:nvPr/>
        </p:nvSpPr>
        <p:spPr>
          <a:xfrm>
            <a:off x="0" y="16754"/>
            <a:ext cx="9144000" cy="5913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Условия и требования к сдаче вступительного экзамена </a:t>
            </a:r>
          </a:p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по физической подготовке (ВО и СПО)</a:t>
            </a:r>
          </a:p>
        </p:txBody>
      </p:sp>
      <p:pic>
        <p:nvPicPr>
          <p:cNvPr id="23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106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4" name="Группа 23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25" name="Овал 24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17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6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736" y="584550"/>
            <a:ext cx="8892951" cy="4462463"/>
          </a:xfrm>
        </p:spPr>
        <p:txBody>
          <a:bodyPr/>
          <a:lstStyle/>
          <a:p>
            <a:pPr indent="361950" algn="just">
              <a:buFont typeface="Arial" charset="0"/>
              <a:buNone/>
              <a:defRPr/>
            </a:pPr>
            <a:r>
              <a:rPr lang="ru-RU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Каждое упражнение оценивается по 100 бальной шкале, итоговая оценка физической подготовленности кандидата - это сумма баллов, набранная за выполнение трех упражнений, переведенная в баллы ЕГЭ.</a:t>
            </a:r>
          </a:p>
          <a:p>
            <a:pPr algn="ctr">
              <a:buFont typeface="Arial" charset="0"/>
              <a:buNone/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Минимальный пороговый уровень в одном упражнении – 26 баллов</a:t>
            </a:r>
          </a:p>
          <a:p>
            <a:pPr indent="361950" algn="just">
              <a:buFont typeface="Arial" charset="0"/>
              <a:buNone/>
              <a:defRPr/>
            </a:pPr>
            <a:r>
              <a:rPr lang="ru-RU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Кандидат, не набравший 26 баллов по любому из трех проверяемых упражнений, к участию в конкурсе </a:t>
            </a:r>
            <a:r>
              <a:rPr lang="ru-RU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допускается и подлежит отчислению </a:t>
            </a:r>
            <a:r>
              <a:rPr lang="ru-RU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несоответствующий уровню физической подготовленности для поступающих. </a:t>
            </a:r>
            <a:r>
              <a:rPr lang="ru-RU" sz="1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Оценка физической подготовленности по трем упражнениям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«Отлично» - 170  баллов и более;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13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«Хорошо» - 150- 169 баллов;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1350" b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«Удовлетворительно» - 120-149 баллов.</a:t>
            </a:r>
          </a:p>
          <a:p>
            <a:pPr>
              <a:buFont typeface="Arial" charset="0"/>
              <a:buNone/>
              <a:defRPr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270454"/>
              </p:ext>
            </p:extLst>
          </p:nvPr>
        </p:nvGraphicFramePr>
        <p:xfrm>
          <a:off x="827584" y="3347167"/>
          <a:ext cx="7416825" cy="144643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759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61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56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90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663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баллов за выполнение упражнений по физической подготовке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25" marR="51425" marT="0" marB="0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трех упражнениях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25" marR="5142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9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120-149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25" marR="5142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150-169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25" marR="5142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 и более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25" marR="51425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99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Перевод набранных баллов в 100 бальную шкалу для внесения в конкурсный список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25" marR="5142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25-54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25" marR="5142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55-74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25" marR="5142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75-100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25" marR="51425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334" name="Rectangle 1"/>
          <p:cNvSpPr>
            <a:spLocks noChangeArrowheads="1"/>
          </p:cNvSpPr>
          <p:nvPr/>
        </p:nvSpPr>
        <p:spPr bwMode="auto">
          <a:xfrm>
            <a:off x="2492982" y="3008613"/>
            <a:ext cx="41044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defRPr/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Перевод баллов в 100 бальную шкалу</a:t>
            </a:r>
          </a:p>
        </p:txBody>
      </p:sp>
      <p:pic>
        <p:nvPicPr>
          <p:cNvPr id="18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stomShape 48"/>
          <p:cNvSpPr/>
          <p:nvPr/>
        </p:nvSpPr>
        <p:spPr>
          <a:xfrm>
            <a:off x="0" y="16754"/>
            <a:ext cx="9144000" cy="5913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Критерии выставления оценки по физической </a:t>
            </a:r>
            <a:r>
              <a:rPr lang="ru-RU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подготовленнсти</a:t>
            </a: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2" name="Рисунок 8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13" name="Группа 12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9" name="Овал 18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18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0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9360">
            <a:noFill/>
          </a:ln>
        </p:spPr>
      </p:sp>
      <p:pic>
        <p:nvPicPr>
          <p:cNvPr id="18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stomShape 48"/>
          <p:cNvSpPr/>
          <p:nvPr/>
        </p:nvSpPr>
        <p:spPr>
          <a:xfrm>
            <a:off x="0" y="16754"/>
            <a:ext cx="9144000" cy="5913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Порядок зачисления кандидатов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0865" y="745505"/>
            <a:ext cx="858584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Кандидаты, поступающие на обучение по программам с полной военно-специальной подготовкой (ВО)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располагаются в конкурсных списках в зависимости от суммы баллов, определяющих уровень их общеобразовательной подготовленности (суммируются баллы по каждому общеобразовательному предмету вступительных испытаний), уровень их творческой и (или) профессиональной подготовленности, а также уровень их физической подготовленности.</a:t>
            </a:r>
          </a:p>
          <a:p>
            <a:pPr indent="266700" algn="just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indent="266700" algn="just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indent="266700"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Кандидаты, поступающие на обучение по программам со средней военно-специальной подготовкой (СПО)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располагаются в конкурсных списках в зависимости от величины среднего балла аттестата о среднем общем образовании.</a:t>
            </a:r>
          </a:p>
          <a:p>
            <a:pPr indent="266700" algn="just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266700" algn="just"/>
            <a:r>
              <a:rPr lang="ru-RU" sz="1400" dirty="0">
                <a:latin typeface="Arial" pitchFamily="34" charset="0"/>
                <a:cs typeface="Arial" pitchFamily="34" charset="0"/>
              </a:rPr>
              <a:t>При этом кандидаты, отнесенные по результатам профессионального психологического отбора к третьей категории профессиональной пригодности, располагаются в конкурсном списке после кандидатов, отнесенных к первой и второй категориям профессиональной пригодности, независимо от полученной суммы баллов.</a:t>
            </a:r>
          </a:p>
          <a:p>
            <a:pPr indent="266700">
              <a:buBlip>
                <a:blip r:embed="rId4"/>
              </a:buBlip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8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13" name="Группа 12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9" name="Овал 18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19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3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Уебный отдел\Desktop\Египет\На коллаж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24913" r="12652"/>
          <a:stretch/>
        </p:blipFill>
        <p:spPr bwMode="auto">
          <a:xfrm>
            <a:off x="5521977" y="619425"/>
            <a:ext cx="3644343" cy="226751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Уебный отдел\Desktop\Египет\На коллаж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0" y="2900382"/>
            <a:ext cx="3638663" cy="224535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\\pro\ХРМ (J)\ОАО ТРК Звезда\Сведения в сайт  ТВВИКУ\Запись\Ссылки\фото\Историческая справка\4. Боевое знам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4392" r="917" b="2637"/>
          <a:stretch/>
        </p:blipFill>
        <p:spPr bwMode="auto">
          <a:xfrm>
            <a:off x="-15480" y="627534"/>
            <a:ext cx="3644343" cy="227284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stomShape 47"/>
          <p:cNvSpPr/>
          <p:nvPr/>
        </p:nvSpPr>
        <p:spPr>
          <a:xfrm>
            <a:off x="-1440" y="71408"/>
            <a:ext cx="9181800" cy="6447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9360">
            <a:noFill/>
          </a:ln>
        </p:spPr>
      </p:sp>
      <p:pic>
        <p:nvPicPr>
          <p:cNvPr id="21" name="Рисунок 8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2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4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2427" y="6878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ТЮМЕНСКОЕ ВЫСШЕЕ ВОЕННО-ИНЖЕНЕРНОЕ КОМАНДНОЕ УЧИЛИЩЕ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802019" y="699540"/>
            <a:ext cx="3600400" cy="720081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7000"/>
            </a:schemeClr>
          </a:solidFill>
          <a:ln w="25400">
            <a:solidFill>
              <a:srgbClr val="FFFF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формировано в 1957 году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8" name="Picture 4" descr="C:\Users\Уебный отдел\Desktop\Египет\На коллаж\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4" r="17984" b="7510"/>
          <a:stretch/>
        </p:blipFill>
        <p:spPr bwMode="auto">
          <a:xfrm>
            <a:off x="5521976" y="2898149"/>
            <a:ext cx="3644344" cy="224535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2751886" y="4155926"/>
            <a:ext cx="3600400" cy="942173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7000"/>
            </a:schemeClr>
          </a:solidFill>
          <a:ln w="25400">
            <a:solidFill>
              <a:srgbClr val="FFFF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Подготовлено более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20000 офицеров</a:t>
            </a:r>
          </a:p>
        </p:txBody>
      </p:sp>
      <p:pic>
        <p:nvPicPr>
          <p:cNvPr id="27" name="Рисунок 26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514185"/>
            <a:ext cx="4464496" cy="2641741"/>
          </a:xfrm>
          <a:prstGeom prst="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9360">
            <a:noFill/>
          </a:ln>
        </p:spPr>
      </p:sp>
      <p:pic>
        <p:nvPicPr>
          <p:cNvPr id="18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stomShape 48"/>
          <p:cNvSpPr/>
          <p:nvPr/>
        </p:nvSpPr>
        <p:spPr>
          <a:xfrm>
            <a:off x="0" y="16754"/>
            <a:ext cx="9144000" cy="5913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Порядок зачисления кандидатов</a:t>
            </a:r>
          </a:p>
        </p:txBody>
      </p:sp>
      <p:pic>
        <p:nvPicPr>
          <p:cNvPr id="12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13" name="Группа 12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9" name="Овал 18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20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011051-8F43-40BE-9C43-F5D8EC8B2CBD}"/>
              </a:ext>
            </a:extLst>
          </p:cNvPr>
          <p:cNvSpPr txBox="1"/>
          <p:nvPr/>
        </p:nvSpPr>
        <p:spPr>
          <a:xfrm>
            <a:off x="32813" y="668164"/>
            <a:ext cx="9003683" cy="482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Кандидаты, набравшие равное количество баллов, заносятся в конкурсный список в следующей последовательности: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первую очередь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кандидаты, пользующиеся преимущественным правом при поступлении в высшие военно-учебные заведения;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вторую очередь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кандидаты, получившие более высокий балл по обязательному общеобразовательному предмету (математика) в соответствии со специальностью подготовки (кандидаты, поступающие на обучение по программам со средней военно-специальной подготовкой, получившие более высокий балл при оценке уровня их физической подготовленности).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Кандидаты, не прошедшие профессиональный отбор, не явившиеся на вступительные испытания без уважительной причины, изъявившие отказ от поступления в вуз после начала профессионального отбора, не представившие в установленный срок оригинал документа об образовании и (или) квалификации, а также кандидаты, которым отказано в дальнейшем прохождении профессионального отбора по недисциплинированности, из конкурса выбывают и в вуз не зачисляются.</a:t>
            </a:r>
            <a:endParaRPr lang="ru-RU" sz="16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68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qqq\Рабочий стол\Лошкарёв\п-к Лошкарев О.Г\Тренировки КС\Фото учений\russi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6" y="-7732"/>
            <a:ext cx="9221594" cy="514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5"/>
          <a:stretch/>
        </p:blipFill>
        <p:spPr>
          <a:xfrm>
            <a:off x="5924051" y="-203982"/>
            <a:ext cx="3302507" cy="533975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077547" y="-528"/>
            <a:ext cx="3149011" cy="5143500"/>
          </a:xfrm>
          <a:prstGeom prst="rect">
            <a:avLst/>
          </a:prstGeom>
          <a:gradFill>
            <a:gsLst>
              <a:gs pos="31000">
                <a:schemeClr val="bg1">
                  <a:alpha val="14000"/>
                </a:schemeClr>
              </a:gs>
              <a:gs pos="86000">
                <a:schemeClr val="bg2">
                  <a:lumMod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63872" y="-20538"/>
            <a:ext cx="3070259" cy="383877"/>
          </a:xfrm>
          <a:prstGeom prst="rect">
            <a:avLst/>
          </a:prstGeom>
        </p:spPr>
        <p:txBody>
          <a:bodyPr wrap="square" lIns="60119" tIns="30062" rIns="60119" bIns="30062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90" normalizeH="0" baseline="0" noProof="0" dirty="0">
                <a:ln w="6350">
                  <a:solidFill>
                    <a:prstClr val="white">
                      <a:lumMod val="95000"/>
                    </a:prst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ИНЖЕНЕРНЫЕ ВОЙСКА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90" normalizeH="0" baseline="0" noProof="0" dirty="0">
                <a:ln w="6350">
                  <a:solidFill>
                    <a:prstClr val="white">
                      <a:lumMod val="95000"/>
                    </a:prst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ВООРУЖЕННЫХ СИЛ РОССИЙСКОЙ ФЕДЕРАЦИИ</a:t>
            </a:r>
            <a:endParaRPr kumimoji="0" lang="ru-RU" sz="1050" b="0" i="0" u="none" strike="noStrike" kern="1200" cap="none" spc="90" normalizeH="0" baseline="0" noProof="0" dirty="0">
              <a:ln w="6350">
                <a:solidFill>
                  <a:prstClr val="white">
                    <a:lumMod val="95000"/>
                  </a:prst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1610336"/>
            <a:ext cx="5832647" cy="1784260"/>
          </a:xfrm>
          <a:prstGeom prst="rect">
            <a:avLst/>
          </a:prstGeom>
        </p:spPr>
        <p:txBody>
          <a:bodyPr wrap="square" lIns="60119" tIns="30062" rIns="60119" bIns="30062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158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Тюменское высшее военно-инженерное командное училище им. маршала</a:t>
            </a:r>
            <a:r>
              <a:rPr kumimoji="0" lang="ru-RU" sz="2800" b="0" i="0" u="none" strike="noStrike" kern="1200" cap="none" spc="0" normalizeH="0" noProof="0" dirty="0">
                <a:ln w="158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инженерных войск </a:t>
            </a:r>
          </a:p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>
                <a:ln w="158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А.И. Прошлякова</a:t>
            </a:r>
            <a:endParaRPr kumimoji="0" lang="ru-RU" sz="1800" b="0" i="0" u="none" strike="noStrike" kern="1200" cap="none" spc="0" normalizeH="0" baseline="0" noProof="0" dirty="0">
              <a:ln w="15875">
                <a:solidFill>
                  <a:prstClr val="black"/>
                </a:solidFill>
              </a:ln>
              <a:solidFill>
                <a:prstClr val="white">
                  <a:lumMod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966"/>
            <a:ext cx="1032422" cy="135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80B699A-68F0-46E4-AB35-ABB749936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881" y="1152602"/>
            <a:ext cx="2244575" cy="282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7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90"/>
    </mc:Choice>
    <mc:Fallback xmlns="">
      <p:transition advClick="0" advTm="409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/>
          <a:stretch/>
        </p:blipFill>
        <p:spPr>
          <a:xfrm>
            <a:off x="411144" y="2859781"/>
            <a:ext cx="3224752" cy="2223457"/>
          </a:xfrm>
          <a:prstGeom prst="rect">
            <a:avLst/>
          </a:prstGeom>
        </p:spPr>
      </p:pic>
      <p:sp>
        <p:nvSpPr>
          <p:cNvPr id="17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СПЕЦИАЛЬНОСТИ ВЫСШЕГО ОБРАЗОВАНИЯ</a:t>
            </a:r>
          </a:p>
        </p:txBody>
      </p:sp>
      <p:pic>
        <p:nvPicPr>
          <p:cNvPr id="21" name="Рисунок 8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3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4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1"/>
          <a:stretch/>
        </p:blipFill>
        <p:spPr bwMode="auto">
          <a:xfrm>
            <a:off x="412095" y="699542"/>
            <a:ext cx="3223801" cy="208823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034942" y="2135912"/>
            <a:ext cx="3223801" cy="640958"/>
          </a:xfrm>
          <a:prstGeom prst="roundRect">
            <a:avLst/>
          </a:prstGeom>
          <a:solidFill>
            <a:schemeClr val="accent2">
              <a:lumMod val="75000"/>
              <a:alpha val="47000"/>
            </a:schemeClr>
          </a:solidFill>
          <a:ln w="25400">
            <a:solidFill>
              <a:srgbClr val="FFFF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Транспортные средства специального назначения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55593" y="4408123"/>
            <a:ext cx="3536773" cy="639282"/>
          </a:xfrm>
          <a:prstGeom prst="roundRect">
            <a:avLst/>
          </a:prstGeom>
          <a:solidFill>
            <a:schemeClr val="accent2">
              <a:lumMod val="75000"/>
              <a:alpha val="46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«Строительство уникальных зданий и сооружений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45219"/>
            <a:ext cx="3245991" cy="222345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5744494" y="4380679"/>
            <a:ext cx="3310533" cy="644613"/>
          </a:xfrm>
          <a:prstGeom prst="roundRect">
            <a:avLst/>
          </a:prstGeom>
          <a:solidFill>
            <a:schemeClr val="accent2">
              <a:lumMod val="75000"/>
              <a:alpha val="47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endParaRPr lang="ru-RU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«Тепло- и электро-обеспечение специальных технических систем и объектов»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 descr="C:\Users\Уебный отдел\Desktop\Египет\Фото\5 каф\33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4"/>
          <a:stretch/>
        </p:blipFill>
        <p:spPr bwMode="auto">
          <a:xfrm>
            <a:off x="4842416" y="699543"/>
            <a:ext cx="3245991" cy="208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5808568" y="2164868"/>
            <a:ext cx="3244084" cy="648072"/>
          </a:xfrm>
          <a:prstGeom prst="roundRect">
            <a:avLst/>
          </a:prstGeom>
          <a:solidFill>
            <a:schemeClr val="accent2">
              <a:lumMod val="75000"/>
              <a:alpha val="46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«Специальные радиотехнические системы»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ебный отдел\Desktop\Египет\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71550"/>
            <a:ext cx="3312367" cy="207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СПЕЦИАЛИЗАЦИИ ВЫСШЕГО ОБРАЗОВАНИЯ</a:t>
            </a:r>
          </a:p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«Транспортные средства специального назначения»</a:t>
            </a:r>
          </a:p>
        </p:txBody>
      </p:sp>
      <p:pic>
        <p:nvPicPr>
          <p:cNvPr id="21" name="Рисунок 8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4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4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Уебный отдел\Desktop\Египет\Фото\22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r="12520"/>
          <a:stretch/>
        </p:blipFill>
        <p:spPr bwMode="auto">
          <a:xfrm>
            <a:off x="312508" y="632867"/>
            <a:ext cx="3179372" cy="223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7068402" y="664544"/>
            <a:ext cx="2028533" cy="1477824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«Применение инженерных подразделений ракетных войск стратегического назначения и эксплуатация средств инженерного вооружения»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C:\Users\Уебный отдел\Desktop\Египет\Фото\д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95" y="3055679"/>
            <a:ext cx="3199085" cy="203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2555776" y="3651870"/>
            <a:ext cx="2028533" cy="1440160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«Применение инженерных подразделений воздушно-десантных войск и эксплуатация средств инженерного вооружения»</a:t>
            </a:r>
          </a:p>
          <a:p>
            <a:pPr algn="ctr">
              <a:defRPr/>
            </a:pP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C:\Users\Уебный отдел\Desktop\Египет\Фото\штурм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16539"/>
            <a:ext cx="3326934" cy="206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7068402" y="3651870"/>
            <a:ext cx="2028533" cy="1440160"/>
          </a:xfrm>
          <a:prstGeom prst="roundRect">
            <a:avLst/>
          </a:prstGeom>
          <a:solidFill>
            <a:schemeClr val="tx2">
              <a:lumMod val="7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«Применение инженерных подразделений штурма и разграждения и эксплуатация средств инженерного вооружения</a:t>
            </a:r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555776" y="654210"/>
            <a:ext cx="2028533" cy="1481978"/>
          </a:xfrm>
          <a:prstGeom prst="roundRect">
            <a:avLst/>
          </a:prstGeom>
          <a:solidFill>
            <a:schemeClr val="tx1">
              <a:lumMod val="75000"/>
              <a:lumOff val="25000"/>
              <a:alpha val="45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«Применение понтонно-мостовых, переправочно-десантных подразделений и эксплуатация средств инженерного вооружения»</a:t>
            </a:r>
          </a:p>
          <a:p>
            <a:pPr algn="ctr"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3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СПЕЦИАЛЬНОСТИ И СПЕЦИАЛИЗАЦИЯ </a:t>
            </a:r>
          </a:p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СРЕДНЕГО ПРОФЕССИОНАЛЬНОГО  ОБРАЗОВАНИЯ</a:t>
            </a: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5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9384"/>
          <a:stretch/>
        </p:blipFill>
        <p:spPr>
          <a:xfrm>
            <a:off x="2990787" y="2871663"/>
            <a:ext cx="3162426" cy="2220649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4860032" y="4392179"/>
            <a:ext cx="2933430" cy="640958"/>
          </a:xfrm>
          <a:prstGeom prst="roundRect">
            <a:avLst/>
          </a:prstGeom>
          <a:solidFill>
            <a:schemeClr val="accent2">
              <a:lumMod val="75000"/>
              <a:alpha val="47000"/>
            </a:schemeClr>
          </a:solidFill>
          <a:ln w="25400">
            <a:solidFill>
              <a:srgbClr val="FFFF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Ремонт и хранение инженерных боеприпасов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5437F83-CC12-4E96-85D4-0C4B937D6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19" y="654210"/>
            <a:ext cx="3739635" cy="21222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4B064B1-62DB-47B5-9DD9-8FECAC3C3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2433" y="672334"/>
            <a:ext cx="3162426" cy="20558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3D06AF7-D494-4DF6-8507-DB00D463D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160" y="2028049"/>
            <a:ext cx="3261643" cy="951058"/>
          </a:xfrm>
          <a:prstGeom prst="rect">
            <a:avLst/>
          </a:prstGeom>
        </p:spPr>
      </p:pic>
      <p:sp>
        <p:nvSpPr>
          <p:cNvPr id="25" name="Скругленный прямоугольник 18">
            <a:extLst>
              <a:ext uri="{FF2B5EF4-FFF2-40B4-BE49-F238E27FC236}">
                <a16:creationId xmlns:a16="http://schemas.microsoft.com/office/drawing/2014/main" xmlns="" id="{49BDE307-2465-4430-A31F-23B4B377D141}"/>
              </a:ext>
            </a:extLst>
          </p:cNvPr>
          <p:cNvSpPr/>
          <p:nvPr/>
        </p:nvSpPr>
        <p:spPr>
          <a:xfrm>
            <a:off x="1371433" y="2183099"/>
            <a:ext cx="2952328" cy="640958"/>
          </a:xfrm>
          <a:prstGeom prst="roundRect">
            <a:avLst/>
          </a:prstGeom>
          <a:solidFill>
            <a:schemeClr val="accent2">
              <a:lumMod val="75000"/>
              <a:alpha val="47000"/>
            </a:schemeClr>
          </a:solidFill>
          <a:ln w="25400">
            <a:solidFill>
              <a:srgbClr val="FFFF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Применение инженерных подразделений и эксплуатация средств инженерного вооружения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932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9360">
            <a:noFill/>
          </a:ln>
        </p:spPr>
      </p:sp>
      <p:pic>
        <p:nvPicPr>
          <p:cNvPr id="17" name="Рисунок 8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18" name="Группа 17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9" name="Овал 18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C2F825F4-E019-4E9A-80AF-DFBB1CFCB32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6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1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7132" y="162237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55675"/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РОБОТОТЕХНИКИ И АВИАМОДЕЛИЗМА</a:t>
            </a:r>
            <a:endParaRPr lang="en-US" alt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2"/>
          <a:stretch/>
        </p:blipFill>
        <p:spPr bwMode="auto">
          <a:xfrm>
            <a:off x="3054927" y="627534"/>
            <a:ext cx="3101249" cy="224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7534"/>
            <a:ext cx="2952328" cy="221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32" y="627534"/>
            <a:ext cx="2946772" cy="221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" y="2883616"/>
            <a:ext cx="2941062" cy="220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68"/>
          <a:stretch/>
        </p:blipFill>
        <p:spPr bwMode="auto">
          <a:xfrm>
            <a:off x="3038708" y="2883616"/>
            <a:ext cx="3117467" cy="220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32" y="2896409"/>
            <a:ext cx="2946772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88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4591"/>
            <a:ext cx="9144000" cy="293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УЧЕБНО-МАТЕРИАЛЬНАЯ БАЗА</a:t>
            </a: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7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C:\Users\USER\Desktop\Фотографии 13.12.18\DSC098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90"/>
          <a:stretch/>
        </p:blipFill>
        <p:spPr bwMode="auto">
          <a:xfrm>
            <a:off x="3213294" y="3249296"/>
            <a:ext cx="2880200" cy="178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:\документы кафедры № 3\план УМБ кафедры №3\фото наращивание УМБ\фото УМБ в 2015-2016 учебный год\DSCN30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23" y="1160770"/>
            <a:ext cx="2503993" cy="155499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:\фото классов к-3\IMG_384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252" y="905494"/>
            <a:ext cx="2724252" cy="169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 descr="F:\DCIM\103CANON\IMG_0822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5494"/>
            <a:ext cx="2739446" cy="167388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 bwMode="auto">
          <a:xfrm rot="5400000">
            <a:off x="4341394" y="2027657"/>
            <a:ext cx="468052" cy="2016224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Стрелка вправо 21"/>
          <p:cNvSpPr/>
          <p:nvPr/>
        </p:nvSpPr>
        <p:spPr bwMode="auto">
          <a:xfrm>
            <a:off x="5910568" y="1321164"/>
            <a:ext cx="389624" cy="123420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Стрелка вправо 22"/>
          <p:cNvSpPr/>
          <p:nvPr/>
        </p:nvSpPr>
        <p:spPr bwMode="auto">
          <a:xfrm rot="10800000">
            <a:off x="2823670" y="1321164"/>
            <a:ext cx="389624" cy="123420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823669" y="680866"/>
            <a:ext cx="3560583" cy="378716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Тренажерный комплекс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8877AD-6CD6-4FE4-BE9C-72995B1A20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70" y="3364038"/>
            <a:ext cx="2510821" cy="16738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5935E7-C8DF-42DC-89DB-4592B6698D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96" y="3324475"/>
            <a:ext cx="2629508" cy="175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2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4591"/>
            <a:ext cx="9144000" cy="293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УЧЕБНО-МАТЕРИАЛЬНАЯ БАЗА</a:t>
            </a: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8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C:\Users\Александр\Desktop\Доклады\водители С\IMG_483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03" y="1128667"/>
            <a:ext cx="2625667" cy="1663626"/>
          </a:xfrm>
          <a:prstGeom prst="rect">
            <a:avLst/>
          </a:prstGeom>
          <a:noFill/>
        </p:spPr>
      </p:pic>
      <p:pic>
        <p:nvPicPr>
          <p:cNvPr id="25" name="Picture 13" descr="C:\Users\USER\Desktop\Фотографии11.09.18\IMG_87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" y="2966195"/>
            <a:ext cx="2760883" cy="184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32" descr="D:\еженедельные отчеты Путятину\фото\DSCN58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45" y="3012005"/>
            <a:ext cx="2510951" cy="159859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3059832" y="4371950"/>
            <a:ext cx="3024336" cy="648072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Энергополигон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6459" y="645526"/>
            <a:ext cx="2952328" cy="648072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Автодром и класс динамических тренажеров</a:t>
            </a:r>
          </a:p>
        </p:txBody>
      </p:sp>
      <p:sp>
        <p:nvSpPr>
          <p:cNvPr id="30" name="Стрелка вправо 29"/>
          <p:cNvSpPr/>
          <p:nvPr/>
        </p:nvSpPr>
        <p:spPr bwMode="auto">
          <a:xfrm>
            <a:off x="5851938" y="1075135"/>
            <a:ext cx="389624" cy="123420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Стрелка вправо 30"/>
          <p:cNvSpPr/>
          <p:nvPr/>
        </p:nvSpPr>
        <p:spPr bwMode="auto">
          <a:xfrm rot="10800000">
            <a:off x="2872274" y="1144078"/>
            <a:ext cx="389624" cy="123420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Стрелка вправо 31"/>
          <p:cNvSpPr/>
          <p:nvPr/>
        </p:nvSpPr>
        <p:spPr bwMode="auto">
          <a:xfrm>
            <a:off x="5870236" y="3315590"/>
            <a:ext cx="389624" cy="123420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Стрелка вправо 32"/>
          <p:cNvSpPr/>
          <p:nvPr/>
        </p:nvSpPr>
        <p:spPr bwMode="auto">
          <a:xfrm rot="10800000">
            <a:off x="2854635" y="3269781"/>
            <a:ext cx="389624" cy="123420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4" name="Рисунок 33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752" y="3012004"/>
            <a:ext cx="2753640" cy="184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9DEFE0-C8B9-4CE9-95C3-2FE6357593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83" y="1033014"/>
            <a:ext cx="2760884" cy="15562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9989B7A-1CB3-405F-A849-F2AC603DA2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74" y="915566"/>
            <a:ext cx="2868932" cy="17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5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15480" y="-11893"/>
            <a:ext cx="9181800" cy="644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4591"/>
            <a:ext cx="9144000" cy="293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УЧЕБНО-МАТЕРИАЛЬНАЯ БАЗА</a:t>
            </a: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53305"/>
            <a:ext cx="324000" cy="324000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86705"/>
              <a:ext cx="252064" cy="288032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9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5"/>
            <a:ext cx="410008" cy="5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0" descr="E:\УМБ\ФОТО с 512 кабинета\Учебный центр\IMG-c570b77f0520a6527e855defdcaf1649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8" y="714401"/>
            <a:ext cx="2753311" cy="187220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45" y="714400"/>
            <a:ext cx="2753310" cy="18466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330218" y="2274007"/>
            <a:ext cx="2414649" cy="555275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 боевой эффективности</a:t>
            </a:r>
            <a:endParaRPr lang="ru-RU" sz="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306437" y="2274007"/>
            <a:ext cx="2489699" cy="625203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Тропа сапера</a:t>
            </a:r>
          </a:p>
          <a:p>
            <a:pPr algn="ctr">
              <a:defRPr/>
            </a:pPr>
            <a:endParaRPr lang="en-US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14" descr="C:\Users\USER\Desktop\РТСУ 17.10.18\IMG_98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14" y="714401"/>
            <a:ext cx="2753310" cy="184669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6364396" y="2274007"/>
            <a:ext cx="2456076" cy="625204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Тактическая инженерно-штурмовая полоса</a:t>
            </a:r>
          </a:p>
          <a:p>
            <a:pPr algn="ctr">
              <a:defRPr/>
            </a:pPr>
            <a:endParaRPr lang="en-US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8" y="3003798"/>
            <a:ext cx="2780125" cy="18530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643" y="3022183"/>
            <a:ext cx="2747554" cy="18346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13" y="3022183"/>
            <a:ext cx="2752587" cy="18346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3332710" y="4429100"/>
            <a:ext cx="2512269" cy="625204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25400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Войсковое стрельбище</a:t>
            </a:r>
          </a:p>
          <a:p>
            <a:pPr algn="ctr">
              <a:defRPr/>
            </a:pPr>
            <a:endParaRPr lang="en-US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63109"/>
      </p:ext>
    </p:extLst>
  </p:cSld>
  <p:clrMapOvr>
    <a:masterClrMapping/>
  </p:clrMapOvr>
  <p:transition spd="slow" advTm="6863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1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Тема1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Заголов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4158</TotalTime>
  <Words>818</Words>
  <Application>Microsoft Office PowerPoint</Application>
  <PresentationFormat>Экран (16:9)</PresentationFormat>
  <Paragraphs>202</Paragraphs>
  <Slides>21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2_Тема11</vt:lpstr>
      <vt:lpstr>3_Тема11</vt:lpstr>
      <vt:lpstr>9_Тема Office</vt:lpstr>
      <vt:lpstr>10_Тема Office</vt:lpstr>
      <vt:lpstr>14_Тема Office</vt:lpstr>
      <vt:lpstr>4_Заголовок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Габоева Мадина Ибрагимовна</cp:lastModifiedBy>
  <cp:revision>8674</cp:revision>
  <cp:lastPrinted>2019-09-28T08:29:52Z</cp:lastPrinted>
  <dcterms:created xsi:type="dcterms:W3CDTF">2017-03-13T06:22:25Z</dcterms:created>
  <dcterms:modified xsi:type="dcterms:W3CDTF">2025-03-13T08:35:20Z</dcterms:modified>
</cp:coreProperties>
</file>