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2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1" autoAdjust="0"/>
    <p:restoredTop sz="94695" autoAdjust="0"/>
  </p:normalViewPr>
  <p:slideViewPr>
    <p:cSldViewPr>
      <p:cViewPr>
        <p:scale>
          <a:sx n="80" d="100"/>
          <a:sy n="80" d="100"/>
        </p:scale>
        <p:origin x="-108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5;&#1086;&#1083;&#1091;&#1075;&#1086;&#1076;&#1086;&#1074;&#1099;&#1077;%20&#1080;%20&#1075;&#1086;&#1076;&#1086;&#1074;&#1099;&#1077;%20&#1082;%20&#1088;%2018-19%20&#1075;&#1086;&#1076;\&#1055;&#1086;&#1083;&#1091;&#1075;&#1086;&#1076;&#1086;&#1074;&#1099;&#1077;%20&#1082;&#1086;&#1085;&#1090;&#1088;&#1086;&#1083;&#1100;&#1085;&#1099;&#1077;%20&#1088;&#1072;&#1073;&#1086;&#1090;&#1099;%2018-19%20&#1075;&#1086;&#1076;\&#1040;&#1085;&#1072;&#1083;&#1080;&#1079;%20&#1055;&#1086;&#1083;&#1091;&#1075;&#1086;&#1076;&#1086;&#1074;&#1086;&#1081;%20%20&#1082;&#1088;%20&#1079;&#1072;%2011%20&#1082;&#1083;&#1072;&#1089;&#1089;%20&#1089;%20&#1074;&#1099;&#1095;&#1080;&#1089;&#1083;&#1077;&#1085;&#1080;&#1103;&#1084;&#1080;%20&#1076;&#1077;&#1082;&#1072;&#1073;&#1088;&#1100;%202018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77;&#1076;&#1089;&#1086;&#1074;&#1077;&#1090;%20&#1084;&#1086;&#1081;%20&#1103;&#1085;&#1074;&#1072;&#1088;&#1100;%202021\&#1040;&#1085;&#1072;&#1083;&#1080;&#1079;%20&#1088;&#1077;&#1079;&#1091;&#1083;&#1100;&#1090;&#1072;&#1090;&#1086;&#1074;%20&#1079;&#1072;%2017-20%20&#1075;&#1086;&#1076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77;&#1076;&#1089;&#1086;&#1074;&#1077;&#1090;%20&#1084;&#1086;&#1081;%20&#1103;&#1085;&#1074;&#1072;&#1088;&#1100;%202021\&#1040;&#1085;&#1072;&#1083;&#1080;&#1079;%20&#1088;&#1077;&#1079;&#1091;&#1083;&#1100;&#1090;&#1072;&#1090;&#1086;&#1074;%20&#1079;&#1072;%2017-20%20&#1075;&#1086;&#1076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77;&#1076;&#1089;&#1086;&#1074;&#1077;&#1090;%20&#1084;&#1086;&#1081;%20&#1103;&#1085;&#1074;&#1072;&#1088;&#1100;%202021\&#1040;&#1085;&#1072;&#1083;&#1080;&#1079;%20&#1088;&#1077;&#1079;&#1091;&#1083;&#1100;&#1090;&#1072;&#1090;&#1086;&#1074;%20&#1079;&#1072;%2017-20%20&#1075;&#1086;&#1076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77;&#1076;&#1089;&#1086;&#1074;&#1077;&#1090;%20&#1084;&#1086;&#1081;%20&#1103;&#1085;&#1074;&#1072;&#1088;&#1100;%202021\&#1040;&#1085;&#1072;&#1083;&#1080;&#1079;%20&#1088;&#1077;&#1079;&#1091;&#1083;&#1100;&#1090;&#1072;&#1090;&#1086;&#1074;%20&#1079;&#1072;%2017-20%20&#1075;&#1086;&#1076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77;&#1076;&#1089;&#1086;&#1074;&#1077;&#1090;%20&#1084;&#1086;&#1081;%20&#1103;&#1085;&#1074;&#1072;&#1088;&#1100;%202021\&#1040;&#1085;&#1072;&#1083;&#1080;&#1079;%20&#1088;&#1077;&#1079;&#1091;&#1083;&#1100;&#1090;&#1072;&#1090;&#1086;&#1074;%20&#1079;&#1072;%2017-20%20&#1075;&#1086;&#1076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77;&#1076;&#1089;&#1086;&#1074;&#1077;&#1090;%20&#1084;&#1086;&#1081;%20&#1103;&#1085;&#1074;&#1072;&#1088;&#1100;%202021\&#1040;&#1085;&#1072;&#1083;&#1080;&#1079;%20&#1088;&#1077;&#1079;&#1091;&#1083;&#1100;&#1090;&#1072;&#1090;&#1086;&#1074;%20&#1079;&#1072;%2017-20%20&#1075;&#1086;&#1076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77;&#1076;&#1089;&#1086;&#1074;&#1077;&#1090;%20&#1084;&#1086;&#1081;%20&#1103;&#1085;&#1074;&#1072;&#1088;&#1100;%202021\&#1040;&#1085;&#1072;&#1083;&#1080;&#1079;%20&#1088;&#1077;&#1079;&#1091;&#1083;&#1100;&#1090;&#1072;&#1090;&#1086;&#1074;%20&#1079;&#1072;%2017-20%20&#1075;&#1086;&#107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77;&#1076;&#1089;&#1086;&#1074;&#1077;&#1090;%20&#1084;&#1086;&#1081;%20&#1103;&#1085;&#1074;&#1072;&#1088;&#1100;%202021\&#1040;&#1085;&#1072;&#1083;&#1080;&#1079;%20&#1088;&#1077;&#1079;&#1091;&#1083;&#1100;&#1090;&#1072;&#1090;&#1086;&#1074;%20&#1079;&#1072;%2017-20%20&#1075;&#1086;&#107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77;&#1076;&#1089;&#1086;&#1074;&#1077;&#1090;%20&#1084;&#1086;&#1081;%20&#1103;&#1085;&#1074;&#1072;&#1088;&#1100;%202021\&#1040;&#1085;&#1072;&#1083;&#1080;&#1079;%20&#1088;&#1077;&#1079;&#1091;&#1083;&#1100;&#1090;&#1072;&#1090;&#1086;&#1074;%20&#1079;&#1072;%2017-20%20&#1075;&#1086;&#1076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77;&#1076;&#1089;&#1086;&#1074;&#1077;&#1090;%20&#1084;&#1086;&#1081;%20&#1103;&#1085;&#1074;&#1072;&#1088;&#1100;%202021\&#1040;&#1085;&#1072;&#1083;&#1080;&#1079;%20&#1088;&#1077;&#1079;&#1091;&#1083;&#1100;&#1090;&#1072;&#1090;&#1086;&#1074;%20&#1079;&#1072;%2017-20%20&#1075;&#1086;&#1076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77;&#1076;&#1089;&#1086;&#1074;&#1077;&#1090;%20&#1084;&#1086;&#1081;%20&#1103;&#1085;&#1074;&#1072;&#1088;&#1100;%202021\&#1040;&#1085;&#1072;&#1083;&#1080;&#1079;%20&#1088;&#1077;&#1079;&#1091;&#1083;&#1100;&#1090;&#1072;&#1090;&#1086;&#1074;%20&#1079;&#1072;%2017-20%20&#1075;&#1086;&#1076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77;&#1076;&#1089;&#1086;&#1074;&#1077;&#1090;%20&#1084;&#1086;&#1081;%20&#1103;&#1085;&#1074;&#1072;&#1088;&#1100;%202021\&#1040;&#1085;&#1072;&#1083;&#1080;&#1079;%20&#1088;&#1077;&#1079;&#1091;&#1083;&#1100;&#1090;&#1072;&#1090;&#1086;&#1074;%20&#1079;&#1072;%2017-20%20&#1075;&#1086;&#1076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77;&#1076;&#1089;&#1086;&#1074;&#1077;&#1090;%20&#1084;&#1086;&#1081;%20&#1103;&#1085;&#1074;&#1072;&#1088;&#1100;%202021\&#1040;&#1085;&#1072;&#1083;&#1080;&#1079;%20&#1088;&#1077;&#1079;&#1091;&#1083;&#1100;&#1090;&#1072;&#1090;&#1086;&#1074;%20&#1079;&#1072;%2017-20%20&#1075;&#1086;&#1076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77;&#1076;&#1089;&#1086;&#1074;&#1077;&#1090;%20&#1084;&#1086;&#1081;%20&#1103;&#1085;&#1074;&#1072;&#1088;&#1100;%202021\&#1040;&#1085;&#1072;&#1083;&#1080;&#1079;%20&#1088;&#1077;&#1079;&#1091;&#1083;&#1100;&#1090;&#1072;&#1090;&#1086;&#1074;%20&#1079;&#1072;%2017-20%20&#1075;&#1086;&#1076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77;&#1076;&#1089;&#1086;&#1074;&#1077;&#1090;%20&#1084;&#1086;&#1081;%20&#1103;&#1085;&#1074;&#1072;&#1088;&#1100;%202021\&#1040;&#1085;&#1072;&#1083;&#1080;&#1079;%20&#1088;&#1077;&#1079;&#1091;&#1083;&#1100;&#1090;&#1072;&#1090;&#1086;&#1074;%20&#1079;&#1072;%2017-20%20&#1075;&#1086;&#107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Сравнительный анализ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Лист1!$C$35</c:f>
              <c:strCache>
                <c:ptCount val="1"/>
                <c:pt idx="0">
                  <c:v>СОУ к.р.</c:v>
                </c:pt>
              </c:strCache>
            </c:strRef>
          </c:tx>
          <c:cat>
            <c:strRef>
              <c:f>Лист1!$B$36:$B$39</c:f>
              <c:strCache>
                <c:ptCount val="4"/>
                <c:pt idx="0">
                  <c:v>11 а</c:v>
                </c:pt>
                <c:pt idx="1">
                  <c:v>11 б</c:v>
                </c:pt>
                <c:pt idx="2">
                  <c:v>11 в</c:v>
                </c:pt>
                <c:pt idx="3">
                  <c:v>11 г</c:v>
                </c:pt>
              </c:strCache>
            </c:strRef>
          </c:cat>
          <c:val>
            <c:numRef>
              <c:f>Лист1!$C$36:$C$39</c:f>
              <c:numCache>
                <c:formatCode>0.0</c:formatCode>
                <c:ptCount val="4"/>
                <c:pt idx="0">
                  <c:v>67.818181818181358</c:v>
                </c:pt>
                <c:pt idx="1">
                  <c:v>54.166666666666444</c:v>
                </c:pt>
                <c:pt idx="2">
                  <c:v>60.70000000000001</c:v>
                </c:pt>
                <c:pt idx="3">
                  <c:v>58.10526315789474</c:v>
                </c:pt>
              </c:numCache>
            </c:numRef>
          </c:val>
        </c:ser>
        <c:ser>
          <c:idx val="1"/>
          <c:order val="1"/>
          <c:tx>
            <c:strRef>
              <c:f>Лист1!$D$35</c:f>
              <c:strCache>
                <c:ptCount val="1"/>
                <c:pt idx="0">
                  <c:v>СОУ 2 четв</c:v>
                </c:pt>
              </c:strCache>
            </c:strRef>
          </c:tx>
          <c:cat>
            <c:strRef>
              <c:f>Лист1!$B$36:$B$39</c:f>
              <c:strCache>
                <c:ptCount val="4"/>
                <c:pt idx="0">
                  <c:v>11 а</c:v>
                </c:pt>
                <c:pt idx="1">
                  <c:v>11 б</c:v>
                </c:pt>
                <c:pt idx="2">
                  <c:v>11 в</c:v>
                </c:pt>
                <c:pt idx="3">
                  <c:v>11 г</c:v>
                </c:pt>
              </c:strCache>
            </c:strRef>
          </c:cat>
          <c:val>
            <c:numRef>
              <c:f>Лист1!$D$36:$D$39</c:f>
              <c:numCache>
                <c:formatCode>0.0</c:formatCode>
                <c:ptCount val="4"/>
                <c:pt idx="0">
                  <c:v>66.666666666666657</c:v>
                </c:pt>
                <c:pt idx="1">
                  <c:v>51.592592592592602</c:v>
                </c:pt>
                <c:pt idx="2">
                  <c:v>60.476190476190474</c:v>
                </c:pt>
                <c:pt idx="3">
                  <c:v>66.400000000000006</c:v>
                </c:pt>
              </c:numCache>
            </c:numRef>
          </c:val>
        </c:ser>
        <c:marker val="1"/>
        <c:axId val="51763072"/>
        <c:axId val="51764608"/>
      </c:lineChart>
      <c:catAx>
        <c:axId val="51763072"/>
        <c:scaling>
          <c:orientation val="minMax"/>
        </c:scaling>
        <c:axPos val="b"/>
        <c:majorTickMark val="none"/>
        <c:tickLblPos val="nextTo"/>
        <c:crossAx val="51764608"/>
        <c:crosses val="autoZero"/>
        <c:auto val="1"/>
        <c:lblAlgn val="ctr"/>
        <c:lblOffset val="100"/>
      </c:catAx>
      <c:valAx>
        <c:axId val="51764608"/>
        <c:scaling>
          <c:orientation val="minMax"/>
        </c:scaling>
        <c:axPos val="l"/>
        <c:majorGridlines/>
        <c:title>
          <c:layout/>
        </c:title>
        <c:numFmt formatCode="0.0" sourceLinked="1"/>
        <c:majorTickMark val="none"/>
        <c:tickLblPos val="nextTo"/>
        <c:crossAx val="517630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 b="1">
          <a:solidFill>
            <a:schemeClr val="bg1"/>
          </a:solidFill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Английский язык 11 класс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'Английский язык'!$B$56</c:f>
              <c:strCache>
                <c:ptCount val="1"/>
                <c:pt idx="0">
                  <c:v>17-18 год</c:v>
                </c:pt>
              </c:strCache>
            </c:strRef>
          </c:tx>
          <c:cat>
            <c:strRef>
              <c:f>'Английский язык'!$C$55:$E$55</c:f>
              <c:strCache>
                <c:ptCount val="3"/>
                <c:pt idx="0">
                  <c:v>Полугодовая 
к.р.</c:v>
                </c:pt>
                <c:pt idx="1">
                  <c:v>годовая 
к.р.</c:v>
                </c:pt>
                <c:pt idx="2">
                  <c:v>ЕГЭ</c:v>
                </c:pt>
              </c:strCache>
            </c:strRef>
          </c:cat>
          <c:val>
            <c:numRef>
              <c:f>'Английский язык'!$C$56:$E$56</c:f>
              <c:numCache>
                <c:formatCode>0.0</c:formatCode>
                <c:ptCount val="3"/>
                <c:pt idx="0">
                  <c:v>48</c:v>
                </c:pt>
                <c:pt idx="1">
                  <c:v>58</c:v>
                </c:pt>
                <c:pt idx="2">
                  <c:v>74</c:v>
                </c:pt>
              </c:numCache>
            </c:numRef>
          </c:val>
        </c:ser>
        <c:ser>
          <c:idx val="1"/>
          <c:order val="1"/>
          <c:tx>
            <c:strRef>
              <c:f>'Английский язык'!$B$57</c:f>
              <c:strCache>
                <c:ptCount val="1"/>
                <c:pt idx="0">
                  <c:v>18-19 год</c:v>
                </c:pt>
              </c:strCache>
            </c:strRef>
          </c:tx>
          <c:cat>
            <c:strRef>
              <c:f>'Английский язык'!$C$55:$E$55</c:f>
              <c:strCache>
                <c:ptCount val="3"/>
                <c:pt idx="0">
                  <c:v>Полугодовая 
к.р.</c:v>
                </c:pt>
                <c:pt idx="1">
                  <c:v>годовая 
к.р.</c:v>
                </c:pt>
                <c:pt idx="2">
                  <c:v>ЕГЭ</c:v>
                </c:pt>
              </c:strCache>
            </c:strRef>
          </c:cat>
          <c:val>
            <c:numRef>
              <c:f>'Английский язык'!$C$57:$E$57</c:f>
              <c:numCache>
                <c:formatCode>0.0</c:formatCode>
                <c:ptCount val="3"/>
                <c:pt idx="0">
                  <c:v>53</c:v>
                </c:pt>
                <c:pt idx="1">
                  <c:v>56</c:v>
                </c:pt>
                <c:pt idx="2">
                  <c:v>94</c:v>
                </c:pt>
              </c:numCache>
            </c:numRef>
          </c:val>
        </c:ser>
        <c:ser>
          <c:idx val="2"/>
          <c:order val="2"/>
          <c:tx>
            <c:strRef>
              <c:f>'Английский язык'!$B$58</c:f>
              <c:strCache>
                <c:ptCount val="1"/>
                <c:pt idx="0">
                  <c:v>19-20 год</c:v>
                </c:pt>
              </c:strCache>
            </c:strRef>
          </c:tx>
          <c:spPr>
            <a:ln>
              <a:solidFill>
                <a:srgbClr val="00602B"/>
              </a:solidFill>
            </a:ln>
          </c:spPr>
          <c:marker>
            <c:spPr>
              <a:solidFill>
                <a:srgbClr val="00602B"/>
              </a:solidFill>
            </c:spPr>
          </c:marker>
          <c:cat>
            <c:strRef>
              <c:f>'Английский язык'!$C$55:$E$55</c:f>
              <c:strCache>
                <c:ptCount val="3"/>
                <c:pt idx="0">
                  <c:v>Полугодовая 
к.р.</c:v>
                </c:pt>
                <c:pt idx="1">
                  <c:v>годовая 
к.р.</c:v>
                </c:pt>
                <c:pt idx="2">
                  <c:v>ЕГЭ</c:v>
                </c:pt>
              </c:strCache>
            </c:strRef>
          </c:cat>
          <c:val>
            <c:numRef>
              <c:f>'Английский язык'!$C$58:$E$58</c:f>
              <c:numCache>
                <c:formatCode>General</c:formatCode>
                <c:ptCount val="3"/>
                <c:pt idx="0" formatCode="0.0">
                  <c:v>64</c:v>
                </c:pt>
                <c:pt idx="2" formatCode="0.0">
                  <c:v>81</c:v>
                </c:pt>
              </c:numCache>
            </c:numRef>
          </c:val>
        </c:ser>
        <c:marker val="1"/>
        <c:axId val="74422528"/>
        <c:axId val="74428416"/>
      </c:lineChart>
      <c:catAx>
        <c:axId val="74422528"/>
        <c:scaling>
          <c:orientation val="minMax"/>
        </c:scaling>
        <c:axPos val="b"/>
        <c:majorTickMark val="none"/>
        <c:tickLblPos val="nextTo"/>
        <c:crossAx val="74428416"/>
        <c:crosses val="autoZero"/>
        <c:auto val="1"/>
        <c:lblAlgn val="ctr"/>
        <c:lblOffset val="100"/>
      </c:catAx>
      <c:valAx>
        <c:axId val="74428416"/>
        <c:scaling>
          <c:orientation val="minMax"/>
        </c:scaling>
        <c:axPos val="l"/>
        <c:majorGridlines/>
        <c:title>
          <c:layout/>
        </c:title>
        <c:numFmt formatCode="0.0" sourceLinked="1"/>
        <c:majorTickMark val="none"/>
        <c:tickLblPos val="nextTo"/>
        <c:crossAx val="744225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 b="1">
          <a:solidFill>
            <a:schemeClr val="bg1"/>
          </a:solidFill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5 класс 17-18 уч год 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'Свод '!$B$4</c:f>
              <c:strCache>
                <c:ptCount val="1"/>
                <c:pt idx="0">
                  <c:v>Математика</c:v>
                </c:pt>
              </c:strCache>
            </c:strRef>
          </c:tx>
          <c:cat>
            <c:strRef>
              <c:f>'Свод '!$C$2:$E$3</c:f>
              <c:strCache>
                <c:ptCount val="3"/>
                <c:pt idx="0">
                  <c:v>4 класс</c:v>
                </c:pt>
                <c:pt idx="1">
                  <c:v>ВПР/экзамен</c:v>
                </c:pt>
                <c:pt idx="2">
                  <c:v>5 класс</c:v>
                </c:pt>
              </c:strCache>
            </c:strRef>
          </c:cat>
          <c:val>
            <c:numRef>
              <c:f>'Свод '!$C$4:$E$4</c:f>
              <c:numCache>
                <c:formatCode>0.0</c:formatCode>
                <c:ptCount val="3"/>
                <c:pt idx="0" formatCode="General">
                  <c:v>71.8</c:v>
                </c:pt>
                <c:pt idx="1">
                  <c:v>81</c:v>
                </c:pt>
                <c:pt idx="2" formatCode="General">
                  <c:v>59.1</c:v>
                </c:pt>
              </c:numCache>
            </c:numRef>
          </c:val>
        </c:ser>
        <c:ser>
          <c:idx val="1"/>
          <c:order val="1"/>
          <c:tx>
            <c:strRef>
              <c:f>'Свод '!$B$5</c:f>
              <c:strCache>
                <c:ptCount val="1"/>
                <c:pt idx="0">
                  <c:v>Русский язык</c:v>
                </c:pt>
              </c:strCache>
            </c:strRef>
          </c:tx>
          <c:cat>
            <c:strRef>
              <c:f>'Свод '!$C$2:$E$3</c:f>
              <c:strCache>
                <c:ptCount val="3"/>
                <c:pt idx="0">
                  <c:v>4 класс</c:v>
                </c:pt>
                <c:pt idx="1">
                  <c:v>ВПР/экзамен</c:v>
                </c:pt>
                <c:pt idx="2">
                  <c:v>5 класс</c:v>
                </c:pt>
              </c:strCache>
            </c:strRef>
          </c:cat>
          <c:val>
            <c:numRef>
              <c:f>'Свод '!$C$5:$E$5</c:f>
              <c:numCache>
                <c:formatCode>0.0</c:formatCode>
                <c:ptCount val="3"/>
                <c:pt idx="0" formatCode="General">
                  <c:v>77</c:v>
                </c:pt>
                <c:pt idx="1">
                  <c:v>69.099999999999994</c:v>
                </c:pt>
                <c:pt idx="2" formatCode="General">
                  <c:v>65.099999999999994</c:v>
                </c:pt>
              </c:numCache>
            </c:numRef>
          </c:val>
        </c:ser>
        <c:ser>
          <c:idx val="2"/>
          <c:order val="2"/>
          <c:tx>
            <c:strRef>
              <c:f>'Свод '!$B$6</c:f>
              <c:strCache>
                <c:ptCount val="1"/>
                <c:pt idx="0">
                  <c:v>Английский язык</c:v>
                </c:pt>
              </c:strCache>
            </c:strRef>
          </c:tx>
          <c:spPr>
            <a:ln>
              <a:solidFill>
                <a:srgbClr val="00602B"/>
              </a:solidFill>
            </a:ln>
          </c:spPr>
          <c:marker>
            <c:spPr>
              <a:solidFill>
                <a:srgbClr val="00602B"/>
              </a:solidFill>
            </c:spPr>
          </c:marker>
          <c:cat>
            <c:strRef>
              <c:f>'Свод '!$C$2:$E$3</c:f>
              <c:strCache>
                <c:ptCount val="3"/>
                <c:pt idx="0">
                  <c:v>4 класс</c:v>
                </c:pt>
                <c:pt idx="1">
                  <c:v>ВПР/экзамен</c:v>
                </c:pt>
                <c:pt idx="2">
                  <c:v>5 класс</c:v>
                </c:pt>
              </c:strCache>
            </c:strRef>
          </c:cat>
          <c:val>
            <c:numRef>
              <c:f>'Свод '!$C$6:$E$6</c:f>
              <c:numCache>
                <c:formatCode>0.0</c:formatCode>
                <c:ptCount val="3"/>
                <c:pt idx="0">
                  <c:v>60</c:v>
                </c:pt>
                <c:pt idx="1">
                  <c:v>47</c:v>
                </c:pt>
                <c:pt idx="2">
                  <c:v>61</c:v>
                </c:pt>
              </c:numCache>
            </c:numRef>
          </c:val>
        </c:ser>
        <c:ser>
          <c:idx val="3"/>
          <c:order val="3"/>
          <c:tx>
            <c:strRef>
              <c:f>'Свод '!$B$7</c:f>
              <c:strCache>
                <c:ptCount val="1"/>
                <c:pt idx="0">
                  <c:v>Родной язык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</c:spPr>
          </c:marker>
          <c:cat>
            <c:strRef>
              <c:f>'Свод '!$C$2:$E$3</c:f>
              <c:strCache>
                <c:ptCount val="3"/>
                <c:pt idx="0">
                  <c:v>4 класс</c:v>
                </c:pt>
                <c:pt idx="1">
                  <c:v>ВПР/экзамен</c:v>
                </c:pt>
                <c:pt idx="2">
                  <c:v>5 класс</c:v>
                </c:pt>
              </c:strCache>
            </c:strRef>
          </c:cat>
          <c:val>
            <c:numRef>
              <c:f>'Свод '!$C$7:$E$7</c:f>
              <c:numCache>
                <c:formatCode>General</c:formatCode>
                <c:ptCount val="3"/>
                <c:pt idx="0">
                  <c:v>65.8</c:v>
                </c:pt>
                <c:pt idx="1">
                  <c:v>77.400000000000006</c:v>
                </c:pt>
                <c:pt idx="2" formatCode="0.0">
                  <c:v>82</c:v>
                </c:pt>
              </c:numCache>
            </c:numRef>
          </c:val>
        </c:ser>
        <c:marker val="1"/>
        <c:axId val="81242752"/>
        <c:axId val="81253120"/>
      </c:lineChart>
      <c:catAx>
        <c:axId val="81242752"/>
        <c:scaling>
          <c:orientation val="minMax"/>
        </c:scaling>
        <c:axPos val="b"/>
        <c:majorTickMark val="none"/>
        <c:tickLblPos val="nextTo"/>
        <c:crossAx val="81253120"/>
        <c:crosses val="autoZero"/>
        <c:auto val="1"/>
        <c:lblAlgn val="ctr"/>
        <c:lblOffset val="100"/>
      </c:catAx>
      <c:valAx>
        <c:axId val="81253120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812427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 b="1">
          <a:solidFill>
            <a:schemeClr val="bg1"/>
          </a:solidFill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9 класс 17-18 уч год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'Свод '!$B$12</c:f>
              <c:strCache>
                <c:ptCount val="1"/>
                <c:pt idx="0">
                  <c:v>Математика</c:v>
                </c:pt>
              </c:strCache>
            </c:strRef>
          </c:tx>
          <c:cat>
            <c:strRef>
              <c:f>'Свод '!$C$10:$E$11</c:f>
              <c:strCache>
                <c:ptCount val="3"/>
                <c:pt idx="0">
                  <c:v>полугодовая 
к.р.</c:v>
                </c:pt>
                <c:pt idx="1">
                  <c:v>годовая
 к.р.</c:v>
                </c:pt>
                <c:pt idx="2">
                  <c:v>ОГЭ</c:v>
                </c:pt>
              </c:strCache>
            </c:strRef>
          </c:cat>
          <c:val>
            <c:numRef>
              <c:f>'Свод '!$C$12:$E$12</c:f>
              <c:numCache>
                <c:formatCode>General</c:formatCode>
                <c:ptCount val="3"/>
                <c:pt idx="0">
                  <c:v>57.3</c:v>
                </c:pt>
                <c:pt idx="1">
                  <c:v>57.8</c:v>
                </c:pt>
                <c:pt idx="2" formatCode="0.0">
                  <c:v>81</c:v>
                </c:pt>
              </c:numCache>
            </c:numRef>
          </c:val>
        </c:ser>
        <c:ser>
          <c:idx val="1"/>
          <c:order val="1"/>
          <c:tx>
            <c:strRef>
              <c:f>'Свод '!$B$13</c:f>
              <c:strCache>
                <c:ptCount val="1"/>
                <c:pt idx="0">
                  <c:v>Русский язык</c:v>
                </c:pt>
              </c:strCache>
            </c:strRef>
          </c:tx>
          <c:cat>
            <c:strRef>
              <c:f>'Свод '!$C$10:$E$11</c:f>
              <c:strCache>
                <c:ptCount val="3"/>
                <c:pt idx="0">
                  <c:v>полугодовая 
к.р.</c:v>
                </c:pt>
                <c:pt idx="1">
                  <c:v>годовая
 к.р.</c:v>
                </c:pt>
                <c:pt idx="2">
                  <c:v>ОГЭ</c:v>
                </c:pt>
              </c:strCache>
            </c:strRef>
          </c:cat>
          <c:val>
            <c:numRef>
              <c:f>'Свод '!$C$13:$E$13</c:f>
              <c:numCache>
                <c:formatCode>General</c:formatCode>
                <c:ptCount val="3"/>
                <c:pt idx="0">
                  <c:v>57.8</c:v>
                </c:pt>
                <c:pt idx="1">
                  <c:v>56.4</c:v>
                </c:pt>
                <c:pt idx="2">
                  <c:v>89.6</c:v>
                </c:pt>
              </c:numCache>
            </c:numRef>
          </c:val>
        </c:ser>
        <c:ser>
          <c:idx val="2"/>
          <c:order val="2"/>
          <c:tx>
            <c:strRef>
              <c:f>'Свод '!$B$14</c:f>
              <c:strCache>
                <c:ptCount val="1"/>
                <c:pt idx="0">
                  <c:v>Английский язык</c:v>
                </c:pt>
              </c:strCache>
            </c:strRef>
          </c:tx>
          <c:spPr>
            <a:ln>
              <a:solidFill>
                <a:srgbClr val="00602B"/>
              </a:solidFill>
            </a:ln>
          </c:spPr>
          <c:marker>
            <c:spPr>
              <a:solidFill>
                <a:srgbClr val="00602B"/>
              </a:solidFill>
            </c:spPr>
          </c:marker>
          <c:cat>
            <c:strRef>
              <c:f>'Свод '!$C$10:$E$11</c:f>
              <c:strCache>
                <c:ptCount val="3"/>
                <c:pt idx="0">
                  <c:v>полугодовая 
к.р.</c:v>
                </c:pt>
                <c:pt idx="1">
                  <c:v>годовая
 к.р.</c:v>
                </c:pt>
                <c:pt idx="2">
                  <c:v>ОГЭ</c:v>
                </c:pt>
              </c:strCache>
            </c:strRef>
          </c:cat>
          <c:val>
            <c:numRef>
              <c:f>'Свод '!$C$14:$E$14</c:f>
              <c:numCache>
                <c:formatCode>0.0</c:formatCode>
                <c:ptCount val="3"/>
                <c:pt idx="0" formatCode="General">
                  <c:v>35.300000000000004</c:v>
                </c:pt>
                <c:pt idx="1">
                  <c:v>55</c:v>
                </c:pt>
                <c:pt idx="2">
                  <c:v>89</c:v>
                </c:pt>
              </c:numCache>
            </c:numRef>
          </c:val>
        </c:ser>
        <c:ser>
          <c:idx val="3"/>
          <c:order val="3"/>
          <c:tx>
            <c:strRef>
              <c:f>'Свод '!$B$15</c:f>
              <c:strCache>
                <c:ptCount val="1"/>
                <c:pt idx="0">
                  <c:v>Родной язык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</c:spPr>
          </c:marker>
          <c:cat>
            <c:strRef>
              <c:f>'Свод '!$C$10:$E$11</c:f>
              <c:strCache>
                <c:ptCount val="3"/>
                <c:pt idx="0">
                  <c:v>полугодовая 
к.р.</c:v>
                </c:pt>
                <c:pt idx="1">
                  <c:v>годовая
 к.р.</c:v>
                </c:pt>
                <c:pt idx="2">
                  <c:v>ОГЭ</c:v>
                </c:pt>
              </c:strCache>
            </c:strRef>
          </c:cat>
          <c:val>
            <c:numRef>
              <c:f>'Свод '!$C$15:$E$15</c:f>
              <c:numCache>
                <c:formatCode>General</c:formatCode>
                <c:ptCount val="3"/>
                <c:pt idx="0">
                  <c:v>76.099999999999994</c:v>
                </c:pt>
                <c:pt idx="1">
                  <c:v>79.7</c:v>
                </c:pt>
                <c:pt idx="2" formatCode="0.0">
                  <c:v>80</c:v>
                </c:pt>
              </c:numCache>
            </c:numRef>
          </c:val>
        </c:ser>
        <c:marker val="1"/>
        <c:axId val="81476992"/>
        <c:axId val="81483264"/>
      </c:lineChart>
      <c:catAx>
        <c:axId val="81476992"/>
        <c:scaling>
          <c:orientation val="minMax"/>
        </c:scaling>
        <c:axPos val="b"/>
        <c:majorTickMark val="none"/>
        <c:tickLblPos val="nextTo"/>
        <c:crossAx val="81483264"/>
        <c:crosses val="autoZero"/>
        <c:auto val="1"/>
        <c:lblAlgn val="ctr"/>
        <c:lblOffset val="100"/>
      </c:catAx>
      <c:valAx>
        <c:axId val="81483264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814769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 b="1">
          <a:solidFill>
            <a:schemeClr val="bg1"/>
          </a:solidFill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11 класс 17-18 уч год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'Свод '!$B$20</c:f>
              <c:strCache>
                <c:ptCount val="1"/>
                <c:pt idx="0">
                  <c:v>Математика</c:v>
                </c:pt>
              </c:strCache>
            </c:strRef>
          </c:tx>
          <c:cat>
            <c:strRef>
              <c:f>'Свод '!$C$18:$E$19</c:f>
              <c:strCache>
                <c:ptCount val="3"/>
                <c:pt idx="0">
                  <c:v>полугодовая 
к.р.</c:v>
                </c:pt>
                <c:pt idx="1">
                  <c:v>годовая
 к.р.</c:v>
                </c:pt>
                <c:pt idx="2">
                  <c:v>ЕГЭ</c:v>
                </c:pt>
              </c:strCache>
            </c:strRef>
          </c:cat>
          <c:val>
            <c:numRef>
              <c:f>'Свод '!$C$20:$E$20</c:f>
              <c:numCache>
                <c:formatCode>General</c:formatCode>
                <c:ptCount val="3"/>
                <c:pt idx="0">
                  <c:v>68.5</c:v>
                </c:pt>
                <c:pt idx="1">
                  <c:v>57.8</c:v>
                </c:pt>
                <c:pt idx="2" formatCode="0.0">
                  <c:v>74</c:v>
                </c:pt>
              </c:numCache>
            </c:numRef>
          </c:val>
        </c:ser>
        <c:ser>
          <c:idx val="1"/>
          <c:order val="1"/>
          <c:tx>
            <c:strRef>
              <c:f>'Свод '!$B$21</c:f>
              <c:strCache>
                <c:ptCount val="1"/>
                <c:pt idx="0">
                  <c:v>Русский язык</c:v>
                </c:pt>
              </c:strCache>
            </c:strRef>
          </c:tx>
          <c:cat>
            <c:strRef>
              <c:f>'Свод '!$C$18:$E$19</c:f>
              <c:strCache>
                <c:ptCount val="3"/>
                <c:pt idx="0">
                  <c:v>полугодовая 
к.р.</c:v>
                </c:pt>
                <c:pt idx="1">
                  <c:v>годовая
 к.р.</c:v>
                </c:pt>
                <c:pt idx="2">
                  <c:v>ЕГЭ</c:v>
                </c:pt>
              </c:strCache>
            </c:strRef>
          </c:cat>
          <c:val>
            <c:numRef>
              <c:f>'Свод '!$C$21:$E$21</c:f>
              <c:numCache>
                <c:formatCode>General</c:formatCode>
                <c:ptCount val="3"/>
                <c:pt idx="0">
                  <c:v>68.900000000000006</c:v>
                </c:pt>
                <c:pt idx="1">
                  <c:v>70.5</c:v>
                </c:pt>
                <c:pt idx="2" formatCode="0.0">
                  <c:v>82</c:v>
                </c:pt>
              </c:numCache>
            </c:numRef>
          </c:val>
        </c:ser>
        <c:ser>
          <c:idx val="2"/>
          <c:order val="2"/>
          <c:tx>
            <c:strRef>
              <c:f>'Свод '!$B$22</c:f>
              <c:strCache>
                <c:ptCount val="1"/>
                <c:pt idx="0">
                  <c:v>Английский язык</c:v>
                </c:pt>
              </c:strCache>
            </c:strRef>
          </c:tx>
          <c:spPr>
            <a:ln>
              <a:solidFill>
                <a:srgbClr val="00602B"/>
              </a:solidFill>
            </a:ln>
          </c:spPr>
          <c:marker>
            <c:spPr>
              <a:solidFill>
                <a:srgbClr val="00602B"/>
              </a:solidFill>
            </c:spPr>
          </c:marker>
          <c:cat>
            <c:strRef>
              <c:f>'Свод '!$C$18:$E$19</c:f>
              <c:strCache>
                <c:ptCount val="3"/>
                <c:pt idx="0">
                  <c:v>полугодовая 
к.р.</c:v>
                </c:pt>
                <c:pt idx="1">
                  <c:v>годовая
 к.р.</c:v>
                </c:pt>
                <c:pt idx="2">
                  <c:v>ЕГЭ</c:v>
                </c:pt>
              </c:strCache>
            </c:strRef>
          </c:cat>
          <c:val>
            <c:numRef>
              <c:f>'Свод '!$C$22:$E$22</c:f>
              <c:numCache>
                <c:formatCode>0.0</c:formatCode>
                <c:ptCount val="3"/>
                <c:pt idx="0">
                  <c:v>48</c:v>
                </c:pt>
                <c:pt idx="1">
                  <c:v>58</c:v>
                </c:pt>
                <c:pt idx="2">
                  <c:v>74</c:v>
                </c:pt>
              </c:numCache>
            </c:numRef>
          </c:val>
        </c:ser>
        <c:ser>
          <c:idx val="3"/>
          <c:order val="3"/>
          <c:tx>
            <c:strRef>
              <c:f>'Свод '!$B$23</c:f>
              <c:strCache>
                <c:ptCount val="1"/>
                <c:pt idx="0">
                  <c:v>Родной язык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</c:spPr>
          </c:marker>
          <c:cat>
            <c:strRef>
              <c:f>'Свод '!$C$18:$E$19</c:f>
              <c:strCache>
                <c:ptCount val="3"/>
                <c:pt idx="0">
                  <c:v>полугодовая 
к.р.</c:v>
                </c:pt>
                <c:pt idx="1">
                  <c:v>годовая
 к.р.</c:v>
                </c:pt>
                <c:pt idx="2">
                  <c:v>ЕГЭ</c:v>
                </c:pt>
              </c:strCache>
            </c:strRef>
          </c:cat>
          <c:val>
            <c:numRef>
              <c:f>'Свод '!$C$23:$E$23</c:f>
              <c:numCache>
                <c:formatCode>General</c:formatCode>
                <c:ptCount val="3"/>
                <c:pt idx="0">
                  <c:v>82.9</c:v>
                </c:pt>
                <c:pt idx="1">
                  <c:v>85.1</c:v>
                </c:pt>
                <c:pt idx="2">
                  <c:v>85.1</c:v>
                </c:pt>
              </c:numCache>
            </c:numRef>
          </c:val>
        </c:ser>
        <c:marker val="1"/>
        <c:axId val="74461568"/>
        <c:axId val="74463488"/>
      </c:lineChart>
      <c:catAx>
        <c:axId val="74461568"/>
        <c:scaling>
          <c:orientation val="minMax"/>
        </c:scaling>
        <c:axPos val="b"/>
        <c:majorTickMark val="none"/>
        <c:tickLblPos val="nextTo"/>
        <c:crossAx val="74463488"/>
        <c:crosses val="autoZero"/>
        <c:auto val="1"/>
        <c:lblAlgn val="ctr"/>
        <c:lblOffset val="100"/>
      </c:catAx>
      <c:valAx>
        <c:axId val="74463488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744615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 b="1">
          <a:solidFill>
            <a:schemeClr val="bg1"/>
          </a:solidFill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5 класс 19-20 уч год</a:t>
            </a:r>
          </a:p>
        </c:rich>
      </c:tx>
      <c:layout>
        <c:manualLayout>
          <c:xMode val="edge"/>
          <c:yMode val="edge"/>
          <c:x val="0.27572922134733158"/>
          <c:y val="2.7777777777777891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'Свод '!$AE$4</c:f>
              <c:strCache>
                <c:ptCount val="1"/>
                <c:pt idx="0">
                  <c:v>Математика</c:v>
                </c:pt>
              </c:strCache>
            </c:strRef>
          </c:tx>
          <c:cat>
            <c:strRef>
              <c:f>'Свод '!$AF$3:$AH$3</c:f>
              <c:strCache>
                <c:ptCount val="3"/>
                <c:pt idx="0">
                  <c:v>4 класс</c:v>
                </c:pt>
                <c:pt idx="1">
                  <c:v>ВПР/экзамен</c:v>
                </c:pt>
                <c:pt idx="2">
                  <c:v>5 класс</c:v>
                </c:pt>
              </c:strCache>
            </c:strRef>
          </c:cat>
          <c:val>
            <c:numRef>
              <c:f>'Свод '!$AF$4:$AH$4</c:f>
              <c:numCache>
                <c:formatCode>0.0</c:formatCode>
                <c:ptCount val="3"/>
                <c:pt idx="0" formatCode="General">
                  <c:v>66.599999999999994</c:v>
                </c:pt>
                <c:pt idx="1">
                  <c:v>73</c:v>
                </c:pt>
                <c:pt idx="2" formatCode="General">
                  <c:v>66.400000000000006</c:v>
                </c:pt>
              </c:numCache>
            </c:numRef>
          </c:val>
        </c:ser>
        <c:ser>
          <c:idx val="1"/>
          <c:order val="1"/>
          <c:tx>
            <c:strRef>
              <c:f>'Свод '!$AE$5</c:f>
              <c:strCache>
                <c:ptCount val="1"/>
                <c:pt idx="0">
                  <c:v>Русский язык</c:v>
                </c:pt>
              </c:strCache>
            </c:strRef>
          </c:tx>
          <c:cat>
            <c:strRef>
              <c:f>'Свод '!$AF$3:$AH$3</c:f>
              <c:strCache>
                <c:ptCount val="3"/>
                <c:pt idx="0">
                  <c:v>4 класс</c:v>
                </c:pt>
                <c:pt idx="1">
                  <c:v>ВПР/экзамен</c:v>
                </c:pt>
                <c:pt idx="2">
                  <c:v>5 класс</c:v>
                </c:pt>
              </c:strCache>
            </c:strRef>
          </c:cat>
          <c:val>
            <c:numRef>
              <c:f>'Свод '!$AF$5:$AH$5</c:f>
              <c:numCache>
                <c:formatCode>General</c:formatCode>
                <c:ptCount val="3"/>
                <c:pt idx="0">
                  <c:v>72.099999999999994</c:v>
                </c:pt>
                <c:pt idx="1">
                  <c:v>73.5</c:v>
                </c:pt>
                <c:pt idx="2">
                  <c:v>66.5</c:v>
                </c:pt>
              </c:numCache>
            </c:numRef>
          </c:val>
        </c:ser>
        <c:ser>
          <c:idx val="2"/>
          <c:order val="2"/>
          <c:tx>
            <c:strRef>
              <c:f>'Свод '!$AE$6</c:f>
              <c:strCache>
                <c:ptCount val="1"/>
                <c:pt idx="0">
                  <c:v>Английский язык</c:v>
                </c:pt>
              </c:strCache>
            </c:strRef>
          </c:tx>
          <c:spPr>
            <a:ln>
              <a:solidFill>
                <a:srgbClr val="00602B"/>
              </a:solidFill>
            </a:ln>
          </c:spPr>
          <c:marker>
            <c:spPr>
              <a:solidFill>
                <a:srgbClr val="00602B"/>
              </a:solidFill>
            </c:spPr>
          </c:marker>
          <c:cat>
            <c:strRef>
              <c:f>'Свод '!$AF$3:$AH$3</c:f>
              <c:strCache>
                <c:ptCount val="3"/>
                <c:pt idx="0">
                  <c:v>4 класс</c:v>
                </c:pt>
                <c:pt idx="1">
                  <c:v>ВПР/экзамен</c:v>
                </c:pt>
                <c:pt idx="2">
                  <c:v>5 класс</c:v>
                </c:pt>
              </c:strCache>
            </c:strRef>
          </c:cat>
          <c:val>
            <c:numRef>
              <c:f>'Свод '!$AF$6:$AH$6</c:f>
              <c:numCache>
                <c:formatCode>0.0</c:formatCode>
                <c:ptCount val="3"/>
                <c:pt idx="0">
                  <c:v>68</c:v>
                </c:pt>
                <c:pt idx="1">
                  <c:v>67</c:v>
                </c:pt>
                <c:pt idx="2">
                  <c:v>64</c:v>
                </c:pt>
              </c:numCache>
            </c:numRef>
          </c:val>
        </c:ser>
        <c:ser>
          <c:idx val="3"/>
          <c:order val="3"/>
          <c:tx>
            <c:strRef>
              <c:f>'Свод '!$AE$7</c:f>
              <c:strCache>
                <c:ptCount val="1"/>
                <c:pt idx="0">
                  <c:v>Родной язык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</c:spPr>
          </c:marker>
          <c:cat>
            <c:strRef>
              <c:f>'Свод '!$AF$3:$AH$3</c:f>
              <c:strCache>
                <c:ptCount val="3"/>
                <c:pt idx="0">
                  <c:v>4 класс</c:v>
                </c:pt>
                <c:pt idx="1">
                  <c:v>ВПР/экзамен</c:v>
                </c:pt>
                <c:pt idx="2">
                  <c:v>5 класс</c:v>
                </c:pt>
              </c:strCache>
            </c:strRef>
          </c:cat>
          <c:val>
            <c:numRef>
              <c:f>'Свод '!$AF$7:$AH$7</c:f>
              <c:numCache>
                <c:formatCode>General</c:formatCode>
                <c:ptCount val="3"/>
                <c:pt idx="0" formatCode="0.0">
                  <c:v>80</c:v>
                </c:pt>
                <c:pt idx="2" formatCode="0.0">
                  <c:v>84</c:v>
                </c:pt>
              </c:numCache>
            </c:numRef>
          </c:val>
        </c:ser>
        <c:marker val="1"/>
        <c:axId val="74494720"/>
        <c:axId val="74496640"/>
      </c:lineChart>
      <c:catAx>
        <c:axId val="74494720"/>
        <c:scaling>
          <c:orientation val="minMax"/>
        </c:scaling>
        <c:axPos val="b"/>
        <c:majorTickMark val="none"/>
        <c:tickLblPos val="nextTo"/>
        <c:crossAx val="74496640"/>
        <c:crosses val="autoZero"/>
        <c:auto val="1"/>
        <c:lblAlgn val="ctr"/>
        <c:lblOffset val="100"/>
      </c:catAx>
      <c:valAx>
        <c:axId val="74496640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744947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 b="1">
          <a:solidFill>
            <a:schemeClr val="bg1"/>
          </a:solidFill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9 класс 19-20 уч год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2961233185016188"/>
          <c:y val="0.14339214186868404"/>
          <c:w val="0.54862720832714484"/>
          <c:h val="0.53154474533475393"/>
        </c:manualLayout>
      </c:layout>
      <c:lineChart>
        <c:grouping val="standard"/>
        <c:ser>
          <c:idx val="0"/>
          <c:order val="0"/>
          <c:tx>
            <c:strRef>
              <c:f>'Свод '!$AE$12</c:f>
              <c:strCache>
                <c:ptCount val="1"/>
                <c:pt idx="0">
                  <c:v>Математика</c:v>
                </c:pt>
              </c:strCache>
            </c:strRef>
          </c:tx>
          <c:cat>
            <c:strRef>
              <c:f>'Свод '!$AF$11:$AH$11</c:f>
              <c:strCache>
                <c:ptCount val="3"/>
                <c:pt idx="0">
                  <c:v>полугодовая 
к.р.</c:v>
                </c:pt>
                <c:pt idx="1">
                  <c:v>годовая
 к.р.</c:v>
                </c:pt>
                <c:pt idx="2">
                  <c:v>ОГЭ
(диагностические)</c:v>
                </c:pt>
              </c:strCache>
            </c:strRef>
          </c:cat>
          <c:val>
            <c:numRef>
              <c:f>'Свод '!$AF$12:$AH$12</c:f>
              <c:numCache>
                <c:formatCode>General</c:formatCode>
                <c:ptCount val="3"/>
                <c:pt idx="0">
                  <c:v>53.2</c:v>
                </c:pt>
                <c:pt idx="2" formatCode="0.0">
                  <c:v>41</c:v>
                </c:pt>
              </c:numCache>
            </c:numRef>
          </c:val>
        </c:ser>
        <c:ser>
          <c:idx val="1"/>
          <c:order val="1"/>
          <c:tx>
            <c:strRef>
              <c:f>'Свод '!$AE$13</c:f>
              <c:strCache>
                <c:ptCount val="1"/>
                <c:pt idx="0">
                  <c:v>Русский язык</c:v>
                </c:pt>
              </c:strCache>
            </c:strRef>
          </c:tx>
          <c:cat>
            <c:strRef>
              <c:f>'Свод '!$AF$11:$AH$11</c:f>
              <c:strCache>
                <c:ptCount val="3"/>
                <c:pt idx="0">
                  <c:v>полугодовая 
к.р.</c:v>
                </c:pt>
                <c:pt idx="1">
                  <c:v>годовая
 к.р.</c:v>
                </c:pt>
                <c:pt idx="2">
                  <c:v>ОГЭ
(диагностические)</c:v>
                </c:pt>
              </c:strCache>
            </c:strRef>
          </c:cat>
          <c:val>
            <c:numRef>
              <c:f>'Свод '!$AF$13:$AH$13</c:f>
              <c:numCache>
                <c:formatCode>General</c:formatCode>
                <c:ptCount val="3"/>
                <c:pt idx="0">
                  <c:v>61.3</c:v>
                </c:pt>
                <c:pt idx="1">
                  <c:v>62.8</c:v>
                </c:pt>
                <c:pt idx="2">
                  <c:v>85.6</c:v>
                </c:pt>
              </c:numCache>
            </c:numRef>
          </c:val>
        </c:ser>
        <c:ser>
          <c:idx val="2"/>
          <c:order val="2"/>
          <c:tx>
            <c:strRef>
              <c:f>'Свод '!$AE$14</c:f>
              <c:strCache>
                <c:ptCount val="1"/>
                <c:pt idx="0">
                  <c:v>Английский язык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602B"/>
              </a:solidFill>
            </c:spPr>
          </c:marker>
          <c:cat>
            <c:strRef>
              <c:f>'Свод '!$AF$11:$AH$11</c:f>
              <c:strCache>
                <c:ptCount val="3"/>
                <c:pt idx="0">
                  <c:v>полугодовая 
к.р.</c:v>
                </c:pt>
                <c:pt idx="1">
                  <c:v>годовая
 к.р.</c:v>
                </c:pt>
                <c:pt idx="2">
                  <c:v>ОГЭ
(диагностические)</c:v>
                </c:pt>
              </c:strCache>
            </c:strRef>
          </c:cat>
          <c:val>
            <c:numRef>
              <c:f>'Свод '!$AF$14:$AH$14</c:f>
              <c:numCache>
                <c:formatCode>General</c:formatCode>
                <c:ptCount val="3"/>
                <c:pt idx="0" formatCode="0.0">
                  <c:v>46</c:v>
                </c:pt>
                <c:pt idx="2" formatCode="0.0">
                  <c:v>86</c:v>
                </c:pt>
              </c:numCache>
            </c:numRef>
          </c:val>
        </c:ser>
        <c:ser>
          <c:idx val="3"/>
          <c:order val="3"/>
          <c:tx>
            <c:strRef>
              <c:f>'Свод '!$AE$15</c:f>
              <c:strCache>
                <c:ptCount val="1"/>
                <c:pt idx="0">
                  <c:v>Родной язык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</c:spPr>
          </c:marker>
          <c:cat>
            <c:strRef>
              <c:f>'Свод '!$AF$11:$AH$11</c:f>
              <c:strCache>
                <c:ptCount val="3"/>
                <c:pt idx="0">
                  <c:v>полугодовая 
к.р.</c:v>
                </c:pt>
                <c:pt idx="1">
                  <c:v>годовая
 к.р.</c:v>
                </c:pt>
                <c:pt idx="2">
                  <c:v>ОГЭ
(диагностические)</c:v>
                </c:pt>
              </c:strCache>
            </c:strRef>
          </c:cat>
          <c:val>
            <c:numRef>
              <c:f>'Свод '!$AF$15:$AH$15</c:f>
              <c:numCache>
                <c:formatCode>0.0</c:formatCode>
                <c:ptCount val="3"/>
                <c:pt idx="0">
                  <c:v>78</c:v>
                </c:pt>
                <c:pt idx="1">
                  <c:v>82</c:v>
                </c:pt>
              </c:numCache>
            </c:numRef>
          </c:val>
        </c:ser>
        <c:marker val="1"/>
        <c:axId val="81572992"/>
        <c:axId val="81574912"/>
      </c:lineChart>
      <c:catAx>
        <c:axId val="81572992"/>
        <c:scaling>
          <c:orientation val="minMax"/>
        </c:scaling>
        <c:axPos val="b"/>
        <c:majorTickMark val="none"/>
        <c:tickLblPos val="low"/>
        <c:txPr>
          <a:bodyPr/>
          <a:lstStyle/>
          <a:p>
            <a:pPr>
              <a:defRPr sz="1800"/>
            </a:pPr>
            <a:endParaRPr lang="ru-RU"/>
          </a:p>
        </c:txPr>
        <c:crossAx val="81574912"/>
        <c:crosses val="autoZero"/>
        <c:auto val="1"/>
        <c:lblAlgn val="ctr"/>
        <c:lblOffset val="100"/>
      </c:catAx>
      <c:valAx>
        <c:axId val="81574912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81572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34483285494453"/>
          <c:y val="0.20170348484655271"/>
          <c:w val="0.2901222631832937"/>
          <c:h val="0.3239659769148539"/>
        </c:manualLayout>
      </c:layout>
    </c:legend>
    <c:plotVisOnly val="1"/>
  </c:chart>
  <c:txPr>
    <a:bodyPr/>
    <a:lstStyle/>
    <a:p>
      <a:pPr>
        <a:defRPr sz="1800" b="1">
          <a:solidFill>
            <a:schemeClr val="bg1"/>
          </a:solidFill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11 класс 19-20 уч год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276368231748809"/>
          <c:y val="0.14264588801399825"/>
          <c:w val="0.55308508311461069"/>
          <c:h val="0.60276859142607175"/>
        </c:manualLayout>
      </c:layout>
      <c:lineChart>
        <c:grouping val="standard"/>
        <c:ser>
          <c:idx val="0"/>
          <c:order val="0"/>
          <c:tx>
            <c:strRef>
              <c:f>'Свод '!$AE$20</c:f>
              <c:strCache>
                <c:ptCount val="1"/>
                <c:pt idx="0">
                  <c:v>Математика</c:v>
                </c:pt>
              </c:strCache>
            </c:strRef>
          </c:tx>
          <c:marker>
            <c:spPr>
              <a:solidFill>
                <a:schemeClr val="accent1">
                  <a:lumMod val="60000"/>
                  <a:lumOff val="40000"/>
                </a:schemeClr>
              </a:solidFill>
            </c:spPr>
          </c:marker>
          <c:cat>
            <c:strRef>
              <c:f>'Свод '!$AF$19:$AH$19</c:f>
              <c:strCache>
                <c:ptCount val="3"/>
                <c:pt idx="0">
                  <c:v>полугодовая 
к.р.</c:v>
                </c:pt>
                <c:pt idx="1">
                  <c:v>годовая
 к.р.</c:v>
                </c:pt>
                <c:pt idx="2">
                  <c:v>ЕГЭ</c:v>
                </c:pt>
              </c:strCache>
            </c:strRef>
          </c:cat>
          <c:val>
            <c:numRef>
              <c:f>'Свод '!$AF$20:$AH$20</c:f>
              <c:numCache>
                <c:formatCode>General</c:formatCode>
                <c:ptCount val="3"/>
                <c:pt idx="0">
                  <c:v>85.8</c:v>
                </c:pt>
                <c:pt idx="2" formatCode="0.0">
                  <c:v>64</c:v>
                </c:pt>
              </c:numCache>
            </c:numRef>
          </c:val>
        </c:ser>
        <c:ser>
          <c:idx val="1"/>
          <c:order val="1"/>
          <c:tx>
            <c:strRef>
              <c:f>'Свод '!$AE$21</c:f>
              <c:strCache>
                <c:ptCount val="1"/>
                <c:pt idx="0">
                  <c:v>Русский язык</c:v>
                </c:pt>
              </c:strCache>
            </c:strRef>
          </c:tx>
          <c:cat>
            <c:strRef>
              <c:f>'Свод '!$AF$19:$AH$19</c:f>
              <c:strCache>
                <c:ptCount val="3"/>
                <c:pt idx="0">
                  <c:v>полугодовая 
к.р.</c:v>
                </c:pt>
                <c:pt idx="1">
                  <c:v>годовая
 к.р.</c:v>
                </c:pt>
                <c:pt idx="2">
                  <c:v>ЕГЭ</c:v>
                </c:pt>
              </c:strCache>
            </c:strRef>
          </c:cat>
          <c:val>
            <c:numRef>
              <c:f>'Свод '!$AF$21:$AH$21</c:f>
              <c:numCache>
                <c:formatCode>General</c:formatCode>
                <c:ptCount val="3"/>
                <c:pt idx="0">
                  <c:v>69.099999999999994</c:v>
                </c:pt>
                <c:pt idx="1">
                  <c:v>71.7</c:v>
                </c:pt>
                <c:pt idx="2" formatCode="0.0">
                  <c:v>91</c:v>
                </c:pt>
              </c:numCache>
            </c:numRef>
          </c:val>
        </c:ser>
        <c:ser>
          <c:idx val="2"/>
          <c:order val="2"/>
          <c:tx>
            <c:strRef>
              <c:f>'Свод '!$AE$22</c:f>
              <c:strCache>
                <c:ptCount val="1"/>
                <c:pt idx="0">
                  <c:v>Английский язык</c:v>
                </c:pt>
              </c:strCache>
            </c:strRef>
          </c:tx>
          <c:spPr>
            <a:ln>
              <a:solidFill>
                <a:srgbClr val="00602B"/>
              </a:solidFill>
            </a:ln>
          </c:spPr>
          <c:marker>
            <c:symbol val="triangle"/>
            <c:size val="9"/>
            <c:spPr>
              <a:solidFill>
                <a:srgbClr val="00602B"/>
              </a:solidFill>
            </c:spPr>
          </c:marker>
          <c:cat>
            <c:strRef>
              <c:f>'Свод '!$AF$19:$AH$19</c:f>
              <c:strCache>
                <c:ptCount val="3"/>
                <c:pt idx="0">
                  <c:v>полугодовая 
к.р.</c:v>
                </c:pt>
                <c:pt idx="1">
                  <c:v>годовая
 к.р.</c:v>
                </c:pt>
                <c:pt idx="2">
                  <c:v>ЕГЭ</c:v>
                </c:pt>
              </c:strCache>
            </c:strRef>
          </c:cat>
          <c:val>
            <c:numRef>
              <c:f>'Свод '!$AF$22:$AH$22</c:f>
              <c:numCache>
                <c:formatCode>General</c:formatCode>
                <c:ptCount val="3"/>
                <c:pt idx="0" formatCode="0.0">
                  <c:v>64</c:v>
                </c:pt>
                <c:pt idx="2" formatCode="0.0">
                  <c:v>81</c:v>
                </c:pt>
              </c:numCache>
            </c:numRef>
          </c:val>
        </c:ser>
        <c:ser>
          <c:idx val="3"/>
          <c:order val="3"/>
          <c:tx>
            <c:strRef>
              <c:f>'Свод '!$AE$23</c:f>
              <c:strCache>
                <c:ptCount val="1"/>
                <c:pt idx="0">
                  <c:v>Родной язык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</c:spPr>
          </c:marker>
          <c:cat>
            <c:strRef>
              <c:f>'Свод '!$AF$19:$AH$19</c:f>
              <c:strCache>
                <c:ptCount val="3"/>
                <c:pt idx="0">
                  <c:v>полугодовая 
к.р.</c:v>
                </c:pt>
                <c:pt idx="1">
                  <c:v>годовая
 к.р.</c:v>
                </c:pt>
                <c:pt idx="2">
                  <c:v>ЕГЭ</c:v>
                </c:pt>
              </c:strCache>
            </c:strRef>
          </c:cat>
          <c:val>
            <c:numRef>
              <c:f>'Свод '!$AF$23:$AH$23</c:f>
              <c:numCache>
                <c:formatCode>0.0</c:formatCode>
                <c:ptCount val="3"/>
                <c:pt idx="0">
                  <c:v>88</c:v>
                </c:pt>
                <c:pt idx="1">
                  <c:v>90</c:v>
                </c:pt>
              </c:numCache>
            </c:numRef>
          </c:val>
        </c:ser>
        <c:marker val="1"/>
        <c:axId val="82671104"/>
        <c:axId val="82673024"/>
      </c:lineChart>
      <c:catAx>
        <c:axId val="82671104"/>
        <c:scaling>
          <c:orientation val="minMax"/>
        </c:scaling>
        <c:axPos val="b"/>
        <c:majorTickMark val="none"/>
        <c:tickLblPos val="nextTo"/>
        <c:crossAx val="82673024"/>
        <c:crosses val="autoZero"/>
        <c:auto val="1"/>
        <c:lblAlgn val="ctr"/>
        <c:lblOffset val="100"/>
      </c:catAx>
      <c:valAx>
        <c:axId val="82673024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826711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 b="1">
          <a:solidFill>
            <a:schemeClr val="bg1"/>
          </a:solidFill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Математика 5 класс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Математика!$B$45</c:f>
              <c:strCache>
                <c:ptCount val="1"/>
                <c:pt idx="0">
                  <c:v>17-18 год</c:v>
                </c:pt>
              </c:strCache>
            </c:strRef>
          </c:tx>
          <c:cat>
            <c:strRef>
              <c:f>Математика!$C$43:$E$44</c:f>
              <c:strCache>
                <c:ptCount val="3"/>
                <c:pt idx="0">
                  <c:v>ВПР
4 класс</c:v>
                </c:pt>
                <c:pt idx="1">
                  <c:v>4 класс
годовые оценки</c:v>
                </c:pt>
                <c:pt idx="2">
                  <c:v>5 класс
годовые оценки</c:v>
                </c:pt>
              </c:strCache>
            </c:strRef>
          </c:cat>
          <c:val>
            <c:numRef>
              <c:f>Математика!$C$45:$E$45</c:f>
              <c:numCache>
                <c:formatCode>General</c:formatCode>
                <c:ptCount val="3"/>
                <c:pt idx="0" formatCode="0.0">
                  <c:v>81</c:v>
                </c:pt>
                <c:pt idx="1">
                  <c:v>71.8</c:v>
                </c:pt>
                <c:pt idx="2">
                  <c:v>59.1</c:v>
                </c:pt>
              </c:numCache>
            </c:numRef>
          </c:val>
        </c:ser>
        <c:ser>
          <c:idx val="1"/>
          <c:order val="1"/>
          <c:tx>
            <c:strRef>
              <c:f>Математика!$B$46</c:f>
              <c:strCache>
                <c:ptCount val="1"/>
                <c:pt idx="0">
                  <c:v>18-19 год</c:v>
                </c:pt>
              </c:strCache>
            </c:strRef>
          </c:tx>
          <c:cat>
            <c:strRef>
              <c:f>Математика!$C$43:$E$44</c:f>
              <c:strCache>
                <c:ptCount val="3"/>
                <c:pt idx="0">
                  <c:v>ВПР
4 класс</c:v>
                </c:pt>
                <c:pt idx="1">
                  <c:v>4 класс
годовые оценки</c:v>
                </c:pt>
                <c:pt idx="2">
                  <c:v>5 класс
годовые оценки</c:v>
                </c:pt>
              </c:strCache>
            </c:strRef>
          </c:cat>
          <c:val>
            <c:numRef>
              <c:f>Математика!$C$46:$E$46</c:f>
              <c:numCache>
                <c:formatCode>General</c:formatCode>
                <c:ptCount val="3"/>
                <c:pt idx="0" formatCode="0.0">
                  <c:v>80.400000000000006</c:v>
                </c:pt>
                <c:pt idx="1">
                  <c:v>64.599999999999994</c:v>
                </c:pt>
                <c:pt idx="2">
                  <c:v>59.5</c:v>
                </c:pt>
              </c:numCache>
            </c:numRef>
          </c:val>
        </c:ser>
        <c:ser>
          <c:idx val="2"/>
          <c:order val="2"/>
          <c:tx>
            <c:strRef>
              <c:f>Математика!$B$47</c:f>
              <c:strCache>
                <c:ptCount val="1"/>
                <c:pt idx="0">
                  <c:v>19-20 год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</c:spPr>
          </c:marker>
          <c:cat>
            <c:strRef>
              <c:f>Математика!$C$43:$E$44</c:f>
              <c:strCache>
                <c:ptCount val="3"/>
                <c:pt idx="0">
                  <c:v>ВПР
4 класс</c:v>
                </c:pt>
                <c:pt idx="1">
                  <c:v>4 класс
годовые оценки</c:v>
                </c:pt>
                <c:pt idx="2">
                  <c:v>5 класс
годовые оценки</c:v>
                </c:pt>
              </c:strCache>
            </c:strRef>
          </c:cat>
          <c:val>
            <c:numRef>
              <c:f>Математика!$C$47:$E$47</c:f>
              <c:numCache>
                <c:formatCode>General</c:formatCode>
                <c:ptCount val="3"/>
                <c:pt idx="0" formatCode="0.0">
                  <c:v>73</c:v>
                </c:pt>
                <c:pt idx="1">
                  <c:v>66.599999999999994</c:v>
                </c:pt>
                <c:pt idx="2">
                  <c:v>66.400000000000006</c:v>
                </c:pt>
              </c:numCache>
            </c:numRef>
          </c:val>
        </c:ser>
        <c:marker val="1"/>
        <c:axId val="51857280"/>
        <c:axId val="51859456"/>
      </c:lineChart>
      <c:catAx>
        <c:axId val="518572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51859456"/>
        <c:crosses val="autoZero"/>
        <c:auto val="1"/>
        <c:lblAlgn val="ctr"/>
        <c:lblOffset val="100"/>
      </c:catAx>
      <c:valAx>
        <c:axId val="51859456"/>
        <c:scaling>
          <c:orientation val="minMax"/>
        </c:scaling>
        <c:axPos val="l"/>
        <c:majorGridlines/>
        <c:title>
          <c:layout/>
        </c:title>
        <c:numFmt formatCode="0.0" sourceLinked="1"/>
        <c:majorTickMark val="none"/>
        <c:tickLblPos val="nextTo"/>
        <c:crossAx val="518572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400">
          <a:solidFill>
            <a:schemeClr val="bg1"/>
          </a:solidFill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Математика 9 класс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Математика!$B$52</c:f>
              <c:strCache>
                <c:ptCount val="1"/>
                <c:pt idx="0">
                  <c:v>17-18 год</c:v>
                </c:pt>
              </c:strCache>
            </c:strRef>
          </c:tx>
          <c:cat>
            <c:strRef>
              <c:f>Математика!$C$50:$E$51</c:f>
              <c:strCache>
                <c:ptCount val="3"/>
                <c:pt idx="0">
                  <c:v>Полугодовая 
к.р.</c:v>
                </c:pt>
                <c:pt idx="1">
                  <c:v>Годовая 
к.р.</c:v>
                </c:pt>
                <c:pt idx="2">
                  <c:v>ОГЭ</c:v>
                </c:pt>
              </c:strCache>
            </c:strRef>
          </c:cat>
          <c:val>
            <c:numRef>
              <c:f>Математика!$C$52:$E$52</c:f>
              <c:numCache>
                <c:formatCode>General</c:formatCode>
                <c:ptCount val="3"/>
                <c:pt idx="0">
                  <c:v>57.3</c:v>
                </c:pt>
                <c:pt idx="1">
                  <c:v>57.8</c:v>
                </c:pt>
                <c:pt idx="2" formatCode="0.0">
                  <c:v>81</c:v>
                </c:pt>
              </c:numCache>
            </c:numRef>
          </c:val>
        </c:ser>
        <c:ser>
          <c:idx val="1"/>
          <c:order val="1"/>
          <c:tx>
            <c:strRef>
              <c:f>Математика!$B$53</c:f>
              <c:strCache>
                <c:ptCount val="1"/>
                <c:pt idx="0">
                  <c:v>18-19 год</c:v>
                </c:pt>
              </c:strCache>
            </c:strRef>
          </c:tx>
          <c:cat>
            <c:strRef>
              <c:f>Математика!$C$50:$E$51</c:f>
              <c:strCache>
                <c:ptCount val="3"/>
                <c:pt idx="0">
                  <c:v>Полугодовая 
к.р.</c:v>
                </c:pt>
                <c:pt idx="1">
                  <c:v>Годовая 
к.р.</c:v>
                </c:pt>
                <c:pt idx="2">
                  <c:v>ОГЭ</c:v>
                </c:pt>
              </c:strCache>
            </c:strRef>
          </c:cat>
          <c:val>
            <c:numRef>
              <c:f>Математика!$C$53:$E$53</c:f>
              <c:numCache>
                <c:formatCode>General</c:formatCode>
                <c:ptCount val="3"/>
                <c:pt idx="0">
                  <c:v>51.2</c:v>
                </c:pt>
                <c:pt idx="1">
                  <c:v>56.3</c:v>
                </c:pt>
                <c:pt idx="2" formatCode="0.0">
                  <c:v>66</c:v>
                </c:pt>
              </c:numCache>
            </c:numRef>
          </c:val>
        </c:ser>
        <c:ser>
          <c:idx val="2"/>
          <c:order val="2"/>
          <c:tx>
            <c:strRef>
              <c:f>Математика!$B$54</c:f>
              <c:strCache>
                <c:ptCount val="1"/>
                <c:pt idx="0">
                  <c:v>19-20 год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</c:spPr>
          </c:marker>
          <c:cat>
            <c:strRef>
              <c:f>Математика!$C$50:$E$51</c:f>
              <c:strCache>
                <c:ptCount val="3"/>
                <c:pt idx="0">
                  <c:v>Полугодовая 
к.р.</c:v>
                </c:pt>
                <c:pt idx="1">
                  <c:v>Годовая 
к.р.</c:v>
                </c:pt>
                <c:pt idx="2">
                  <c:v>ОГЭ</c:v>
                </c:pt>
              </c:strCache>
            </c:strRef>
          </c:cat>
          <c:val>
            <c:numRef>
              <c:f>Математика!$C$54:$E$54</c:f>
              <c:numCache>
                <c:formatCode>General</c:formatCode>
                <c:ptCount val="3"/>
                <c:pt idx="0">
                  <c:v>53.2</c:v>
                </c:pt>
                <c:pt idx="2" formatCode="0.0">
                  <c:v>41</c:v>
                </c:pt>
              </c:numCache>
            </c:numRef>
          </c:val>
        </c:ser>
        <c:marker val="1"/>
        <c:axId val="73582464"/>
        <c:axId val="73592832"/>
      </c:lineChart>
      <c:catAx>
        <c:axId val="73582464"/>
        <c:scaling>
          <c:orientation val="minMax"/>
        </c:scaling>
        <c:axPos val="b"/>
        <c:majorTickMark val="none"/>
        <c:tickLblPos val="nextTo"/>
        <c:crossAx val="73592832"/>
        <c:crosses val="autoZero"/>
        <c:auto val="1"/>
        <c:lblAlgn val="ctr"/>
        <c:lblOffset val="100"/>
      </c:catAx>
      <c:valAx>
        <c:axId val="73592832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735824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 b="1">
          <a:solidFill>
            <a:schemeClr val="bg1"/>
          </a:solidFill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Математика 11 класс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Математика!$B$59</c:f>
              <c:strCache>
                <c:ptCount val="1"/>
                <c:pt idx="0">
                  <c:v>17-18 год</c:v>
                </c:pt>
              </c:strCache>
            </c:strRef>
          </c:tx>
          <c:cat>
            <c:strRef>
              <c:f>Математика!$C$57:$E$58</c:f>
              <c:strCache>
                <c:ptCount val="3"/>
                <c:pt idx="0">
                  <c:v>Полугодовая 
к.р.</c:v>
                </c:pt>
                <c:pt idx="1">
                  <c:v>Годовая 
к.р.</c:v>
                </c:pt>
                <c:pt idx="2">
                  <c:v>ЕГЭ</c:v>
                </c:pt>
              </c:strCache>
            </c:strRef>
          </c:cat>
          <c:val>
            <c:numRef>
              <c:f>Математика!$C$59:$E$59</c:f>
              <c:numCache>
                <c:formatCode>General</c:formatCode>
                <c:ptCount val="3"/>
                <c:pt idx="0">
                  <c:v>68.5</c:v>
                </c:pt>
                <c:pt idx="1">
                  <c:v>57.8</c:v>
                </c:pt>
                <c:pt idx="2" formatCode="0.0">
                  <c:v>74</c:v>
                </c:pt>
              </c:numCache>
            </c:numRef>
          </c:val>
        </c:ser>
        <c:ser>
          <c:idx val="1"/>
          <c:order val="1"/>
          <c:tx>
            <c:strRef>
              <c:f>Математика!$B$60</c:f>
              <c:strCache>
                <c:ptCount val="1"/>
                <c:pt idx="0">
                  <c:v>18-19 год</c:v>
                </c:pt>
              </c:strCache>
            </c:strRef>
          </c:tx>
          <c:cat>
            <c:strRef>
              <c:f>Математика!$C$57:$E$58</c:f>
              <c:strCache>
                <c:ptCount val="3"/>
                <c:pt idx="0">
                  <c:v>Полугодовая 
к.р.</c:v>
                </c:pt>
                <c:pt idx="1">
                  <c:v>Годовая 
к.р.</c:v>
                </c:pt>
                <c:pt idx="2">
                  <c:v>ЕГЭ</c:v>
                </c:pt>
              </c:strCache>
            </c:strRef>
          </c:cat>
          <c:val>
            <c:numRef>
              <c:f>Математика!$C$60:$E$60</c:f>
              <c:numCache>
                <c:formatCode>General</c:formatCode>
                <c:ptCount val="3"/>
                <c:pt idx="0">
                  <c:v>60.3</c:v>
                </c:pt>
                <c:pt idx="1">
                  <c:v>58.3</c:v>
                </c:pt>
                <c:pt idx="2" formatCode="0.0">
                  <c:v>76</c:v>
                </c:pt>
              </c:numCache>
            </c:numRef>
          </c:val>
        </c:ser>
        <c:ser>
          <c:idx val="2"/>
          <c:order val="2"/>
          <c:tx>
            <c:strRef>
              <c:f>Математика!$B$61</c:f>
              <c:strCache>
                <c:ptCount val="1"/>
                <c:pt idx="0">
                  <c:v>19-20 год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</c:spPr>
          </c:marker>
          <c:cat>
            <c:strRef>
              <c:f>Математика!$C$57:$E$58</c:f>
              <c:strCache>
                <c:ptCount val="3"/>
                <c:pt idx="0">
                  <c:v>Полугодовая 
к.р.</c:v>
                </c:pt>
                <c:pt idx="1">
                  <c:v>Годовая 
к.р.</c:v>
                </c:pt>
                <c:pt idx="2">
                  <c:v>ЕГЭ</c:v>
                </c:pt>
              </c:strCache>
            </c:strRef>
          </c:cat>
          <c:val>
            <c:numRef>
              <c:f>Математика!$C$61:$E$61</c:f>
              <c:numCache>
                <c:formatCode>General</c:formatCode>
                <c:ptCount val="3"/>
                <c:pt idx="0">
                  <c:v>85.8</c:v>
                </c:pt>
                <c:pt idx="2" formatCode="0.0">
                  <c:v>64</c:v>
                </c:pt>
              </c:numCache>
            </c:numRef>
          </c:val>
        </c:ser>
        <c:marker val="1"/>
        <c:axId val="73611136"/>
        <c:axId val="73621504"/>
      </c:lineChart>
      <c:catAx>
        <c:axId val="73611136"/>
        <c:scaling>
          <c:orientation val="minMax"/>
        </c:scaling>
        <c:axPos val="b"/>
        <c:majorTickMark val="none"/>
        <c:tickLblPos val="nextTo"/>
        <c:crossAx val="73621504"/>
        <c:crosses val="autoZero"/>
        <c:auto val="1"/>
        <c:lblAlgn val="ctr"/>
        <c:lblOffset val="100"/>
      </c:catAx>
      <c:valAx>
        <c:axId val="73621504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736111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 b="1">
          <a:solidFill>
            <a:schemeClr val="bg1"/>
          </a:solidFill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Русский язык 5 класс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'Русский язык'!$B$44</c:f>
              <c:strCache>
                <c:ptCount val="1"/>
                <c:pt idx="0">
                  <c:v>17-18 год</c:v>
                </c:pt>
              </c:strCache>
            </c:strRef>
          </c:tx>
          <c:cat>
            <c:strRef>
              <c:f>'Русский язык'!$C$42:$E$43</c:f>
              <c:strCache>
                <c:ptCount val="3"/>
                <c:pt idx="0">
                  <c:v>ВПР
4 класс</c:v>
                </c:pt>
                <c:pt idx="1">
                  <c:v>4 класс
годовые оценки</c:v>
                </c:pt>
                <c:pt idx="2">
                  <c:v>5 класс
годовые оценки</c:v>
                </c:pt>
              </c:strCache>
            </c:strRef>
          </c:cat>
          <c:val>
            <c:numRef>
              <c:f>'Русский язык'!$C$44:$E$44</c:f>
              <c:numCache>
                <c:formatCode>General</c:formatCode>
                <c:ptCount val="3"/>
                <c:pt idx="0">
                  <c:v>69.099999999999994</c:v>
                </c:pt>
                <c:pt idx="1">
                  <c:v>77</c:v>
                </c:pt>
                <c:pt idx="2">
                  <c:v>65.099999999999994</c:v>
                </c:pt>
              </c:numCache>
            </c:numRef>
          </c:val>
        </c:ser>
        <c:ser>
          <c:idx val="1"/>
          <c:order val="1"/>
          <c:tx>
            <c:strRef>
              <c:f>'Русский язык'!$B$45</c:f>
              <c:strCache>
                <c:ptCount val="1"/>
                <c:pt idx="0">
                  <c:v>18-19 год</c:v>
                </c:pt>
              </c:strCache>
            </c:strRef>
          </c:tx>
          <c:cat>
            <c:strRef>
              <c:f>'Русский язык'!$C$42:$E$43</c:f>
              <c:strCache>
                <c:ptCount val="3"/>
                <c:pt idx="0">
                  <c:v>ВПР
4 класс</c:v>
                </c:pt>
                <c:pt idx="1">
                  <c:v>4 класс
годовые оценки</c:v>
                </c:pt>
                <c:pt idx="2">
                  <c:v>5 класс
годовые оценки</c:v>
                </c:pt>
              </c:strCache>
            </c:strRef>
          </c:cat>
          <c:val>
            <c:numRef>
              <c:f>'Русский язык'!$C$45:$E$45</c:f>
              <c:numCache>
                <c:formatCode>General</c:formatCode>
                <c:ptCount val="3"/>
                <c:pt idx="0">
                  <c:v>68.599999999999994</c:v>
                </c:pt>
                <c:pt idx="1">
                  <c:v>89.1</c:v>
                </c:pt>
                <c:pt idx="2">
                  <c:v>60.1</c:v>
                </c:pt>
              </c:numCache>
            </c:numRef>
          </c:val>
        </c:ser>
        <c:ser>
          <c:idx val="2"/>
          <c:order val="2"/>
          <c:tx>
            <c:strRef>
              <c:f>'Русский язык'!$B$46</c:f>
              <c:strCache>
                <c:ptCount val="1"/>
                <c:pt idx="0">
                  <c:v>19-20 год</c:v>
                </c:pt>
              </c:strCache>
            </c:strRef>
          </c:tx>
          <c:spPr>
            <a:ln>
              <a:solidFill>
                <a:srgbClr val="00602B"/>
              </a:solidFill>
            </a:ln>
          </c:spPr>
          <c:marker>
            <c:spPr>
              <a:solidFill>
                <a:srgbClr val="00602B"/>
              </a:solidFill>
            </c:spPr>
          </c:marker>
          <c:cat>
            <c:strRef>
              <c:f>'Русский язык'!$C$42:$E$43</c:f>
              <c:strCache>
                <c:ptCount val="3"/>
                <c:pt idx="0">
                  <c:v>ВПР
4 класс</c:v>
                </c:pt>
                <c:pt idx="1">
                  <c:v>4 класс
годовые оценки</c:v>
                </c:pt>
                <c:pt idx="2">
                  <c:v>5 класс
годовые оценки</c:v>
                </c:pt>
              </c:strCache>
            </c:strRef>
          </c:cat>
          <c:val>
            <c:numRef>
              <c:f>'Русский язык'!$C$46:$E$46</c:f>
              <c:numCache>
                <c:formatCode>General</c:formatCode>
                <c:ptCount val="3"/>
                <c:pt idx="0">
                  <c:v>73.5</c:v>
                </c:pt>
                <c:pt idx="1">
                  <c:v>72.099999999999994</c:v>
                </c:pt>
                <c:pt idx="2">
                  <c:v>66.5</c:v>
                </c:pt>
              </c:numCache>
            </c:numRef>
          </c:val>
        </c:ser>
        <c:marker val="1"/>
        <c:axId val="73767168"/>
        <c:axId val="73777152"/>
      </c:lineChart>
      <c:catAx>
        <c:axId val="73767168"/>
        <c:scaling>
          <c:orientation val="minMax"/>
        </c:scaling>
        <c:axPos val="b"/>
        <c:majorTickMark val="none"/>
        <c:tickLblPos val="nextTo"/>
        <c:crossAx val="73777152"/>
        <c:crosses val="autoZero"/>
        <c:auto val="1"/>
        <c:lblAlgn val="ctr"/>
        <c:lblOffset val="100"/>
      </c:catAx>
      <c:valAx>
        <c:axId val="73777152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737671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 b="1">
          <a:solidFill>
            <a:schemeClr val="bg1"/>
          </a:solidFill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Русский язык 9 класс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'Русский язык'!$B$51</c:f>
              <c:strCache>
                <c:ptCount val="1"/>
                <c:pt idx="0">
                  <c:v>17-18 год</c:v>
                </c:pt>
              </c:strCache>
            </c:strRef>
          </c:tx>
          <c:cat>
            <c:strRef>
              <c:f>'Русский язык'!$C$49:$E$50</c:f>
              <c:strCache>
                <c:ptCount val="3"/>
                <c:pt idx="0">
                  <c:v>Полугодовая 
к.р.</c:v>
                </c:pt>
                <c:pt idx="1">
                  <c:v>годовая 
к.р.</c:v>
                </c:pt>
                <c:pt idx="2">
                  <c:v>ОГЭ</c:v>
                </c:pt>
              </c:strCache>
            </c:strRef>
          </c:cat>
          <c:val>
            <c:numRef>
              <c:f>'Русский язык'!$C$51:$E$51</c:f>
              <c:numCache>
                <c:formatCode>General</c:formatCode>
                <c:ptCount val="3"/>
                <c:pt idx="0">
                  <c:v>57.8</c:v>
                </c:pt>
                <c:pt idx="1">
                  <c:v>56.4</c:v>
                </c:pt>
                <c:pt idx="2">
                  <c:v>89.6</c:v>
                </c:pt>
              </c:numCache>
            </c:numRef>
          </c:val>
        </c:ser>
        <c:ser>
          <c:idx val="1"/>
          <c:order val="1"/>
          <c:tx>
            <c:strRef>
              <c:f>'Русский язык'!$B$52</c:f>
              <c:strCache>
                <c:ptCount val="1"/>
                <c:pt idx="0">
                  <c:v>18-19 год</c:v>
                </c:pt>
              </c:strCache>
            </c:strRef>
          </c:tx>
          <c:cat>
            <c:strRef>
              <c:f>'Русский язык'!$C$49:$E$50</c:f>
              <c:strCache>
                <c:ptCount val="3"/>
                <c:pt idx="0">
                  <c:v>Полугодовая 
к.р.</c:v>
                </c:pt>
                <c:pt idx="1">
                  <c:v>годовая 
к.р.</c:v>
                </c:pt>
                <c:pt idx="2">
                  <c:v>ОГЭ</c:v>
                </c:pt>
              </c:strCache>
            </c:strRef>
          </c:cat>
          <c:val>
            <c:numRef>
              <c:f>'Русский язык'!$C$52:$E$52</c:f>
              <c:numCache>
                <c:formatCode>General</c:formatCode>
                <c:ptCount val="3"/>
                <c:pt idx="0">
                  <c:v>61.3</c:v>
                </c:pt>
                <c:pt idx="1">
                  <c:v>62.8</c:v>
                </c:pt>
                <c:pt idx="2">
                  <c:v>85.6</c:v>
                </c:pt>
              </c:numCache>
            </c:numRef>
          </c:val>
        </c:ser>
        <c:ser>
          <c:idx val="2"/>
          <c:order val="2"/>
          <c:tx>
            <c:strRef>
              <c:f>'Русский язык'!$B$53</c:f>
              <c:strCache>
                <c:ptCount val="1"/>
                <c:pt idx="0">
                  <c:v>19-20 год</c:v>
                </c:pt>
              </c:strCache>
            </c:strRef>
          </c:tx>
          <c:spPr>
            <a:ln>
              <a:solidFill>
                <a:srgbClr val="00602B"/>
              </a:solidFill>
            </a:ln>
          </c:spPr>
          <c:marker>
            <c:spPr>
              <a:solidFill>
                <a:srgbClr val="00602B"/>
              </a:solidFill>
            </c:spPr>
          </c:marker>
          <c:cat>
            <c:strRef>
              <c:f>'Русский язык'!$C$49:$E$50</c:f>
              <c:strCache>
                <c:ptCount val="3"/>
                <c:pt idx="0">
                  <c:v>Полугодовая 
к.р.</c:v>
                </c:pt>
                <c:pt idx="1">
                  <c:v>годовая 
к.р.</c:v>
                </c:pt>
                <c:pt idx="2">
                  <c:v>ОГЭ</c:v>
                </c:pt>
              </c:strCache>
            </c:strRef>
          </c:cat>
          <c:val>
            <c:numRef>
              <c:f>'Русский язык'!$C$53:$E$53</c:f>
              <c:numCache>
                <c:formatCode>General</c:formatCode>
                <c:ptCount val="3"/>
                <c:pt idx="0">
                  <c:v>64.599999999999994</c:v>
                </c:pt>
                <c:pt idx="1">
                  <c:v>62.1</c:v>
                </c:pt>
                <c:pt idx="2">
                  <c:v>64.7</c:v>
                </c:pt>
              </c:numCache>
            </c:numRef>
          </c:val>
        </c:ser>
        <c:marker val="1"/>
        <c:axId val="73857280"/>
        <c:axId val="73670656"/>
      </c:lineChart>
      <c:catAx>
        <c:axId val="73857280"/>
        <c:scaling>
          <c:orientation val="minMax"/>
        </c:scaling>
        <c:axPos val="b"/>
        <c:majorTickMark val="none"/>
        <c:tickLblPos val="nextTo"/>
        <c:crossAx val="73670656"/>
        <c:crosses val="autoZero"/>
        <c:auto val="1"/>
        <c:lblAlgn val="ctr"/>
        <c:lblOffset val="100"/>
      </c:catAx>
      <c:valAx>
        <c:axId val="73670656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738572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 b="1">
          <a:solidFill>
            <a:schemeClr val="bg1"/>
          </a:solidFill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Русский язык 11 класс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'Русский язык'!$B$58</c:f>
              <c:strCache>
                <c:ptCount val="1"/>
                <c:pt idx="0">
                  <c:v>17-18 год</c:v>
                </c:pt>
              </c:strCache>
            </c:strRef>
          </c:tx>
          <c:cat>
            <c:strRef>
              <c:f>'Русский язык'!$C$56:$E$57</c:f>
              <c:strCache>
                <c:ptCount val="3"/>
                <c:pt idx="0">
                  <c:v>Полугодовая 
к.р.</c:v>
                </c:pt>
                <c:pt idx="1">
                  <c:v>годовая 
к.р.</c:v>
                </c:pt>
                <c:pt idx="2">
                  <c:v>ЕГЭ</c:v>
                </c:pt>
              </c:strCache>
            </c:strRef>
          </c:cat>
          <c:val>
            <c:numRef>
              <c:f>'Русский язык'!$C$58:$E$58</c:f>
              <c:numCache>
                <c:formatCode>General</c:formatCode>
                <c:ptCount val="3"/>
                <c:pt idx="0">
                  <c:v>68.900000000000006</c:v>
                </c:pt>
                <c:pt idx="1">
                  <c:v>70.5</c:v>
                </c:pt>
                <c:pt idx="2" formatCode="0.0">
                  <c:v>82</c:v>
                </c:pt>
              </c:numCache>
            </c:numRef>
          </c:val>
        </c:ser>
        <c:ser>
          <c:idx val="1"/>
          <c:order val="1"/>
          <c:tx>
            <c:strRef>
              <c:f>'Русский язык'!$B$59</c:f>
              <c:strCache>
                <c:ptCount val="1"/>
                <c:pt idx="0">
                  <c:v>18-19 год</c:v>
                </c:pt>
              </c:strCache>
            </c:strRef>
          </c:tx>
          <c:cat>
            <c:strRef>
              <c:f>'Русский язык'!$C$56:$E$57</c:f>
              <c:strCache>
                <c:ptCount val="3"/>
                <c:pt idx="0">
                  <c:v>Полугодовая 
к.р.</c:v>
                </c:pt>
                <c:pt idx="1">
                  <c:v>годовая 
к.р.</c:v>
                </c:pt>
                <c:pt idx="2">
                  <c:v>ЕГЭ</c:v>
                </c:pt>
              </c:strCache>
            </c:strRef>
          </c:cat>
          <c:val>
            <c:numRef>
              <c:f>'Русский язык'!$C$59:$E$59</c:f>
              <c:numCache>
                <c:formatCode>General</c:formatCode>
                <c:ptCount val="3"/>
                <c:pt idx="0">
                  <c:v>69.099999999999994</c:v>
                </c:pt>
                <c:pt idx="1">
                  <c:v>71.7</c:v>
                </c:pt>
                <c:pt idx="2" formatCode="0.0">
                  <c:v>91</c:v>
                </c:pt>
              </c:numCache>
            </c:numRef>
          </c:val>
        </c:ser>
        <c:ser>
          <c:idx val="2"/>
          <c:order val="2"/>
          <c:tx>
            <c:strRef>
              <c:f>'Русский язык'!$B$60</c:f>
              <c:strCache>
                <c:ptCount val="1"/>
                <c:pt idx="0">
                  <c:v>19-20 год</c:v>
                </c:pt>
              </c:strCache>
            </c:strRef>
          </c:tx>
          <c:spPr>
            <a:ln>
              <a:solidFill>
                <a:srgbClr val="00602B"/>
              </a:solidFill>
            </a:ln>
          </c:spPr>
          <c:marker>
            <c:spPr>
              <a:solidFill>
                <a:srgbClr val="00602B"/>
              </a:solidFill>
            </c:spPr>
          </c:marker>
          <c:cat>
            <c:strRef>
              <c:f>'Русский язык'!$C$56:$E$57</c:f>
              <c:strCache>
                <c:ptCount val="3"/>
                <c:pt idx="0">
                  <c:v>Полугодовая 
к.р.</c:v>
                </c:pt>
                <c:pt idx="1">
                  <c:v>годовая 
к.р.</c:v>
                </c:pt>
                <c:pt idx="2">
                  <c:v>ЕГЭ</c:v>
                </c:pt>
              </c:strCache>
            </c:strRef>
          </c:cat>
          <c:val>
            <c:numRef>
              <c:f>'Русский язык'!$C$60:$E$60</c:f>
              <c:numCache>
                <c:formatCode>General</c:formatCode>
                <c:ptCount val="3"/>
                <c:pt idx="0">
                  <c:v>64.7</c:v>
                </c:pt>
                <c:pt idx="1">
                  <c:v>73.900000000000006</c:v>
                </c:pt>
                <c:pt idx="2" formatCode="0.0">
                  <c:v>85</c:v>
                </c:pt>
              </c:numCache>
            </c:numRef>
          </c:val>
        </c:ser>
        <c:marker val="1"/>
        <c:axId val="73951488"/>
        <c:axId val="73957376"/>
      </c:lineChart>
      <c:catAx>
        <c:axId val="73951488"/>
        <c:scaling>
          <c:orientation val="minMax"/>
        </c:scaling>
        <c:axPos val="b"/>
        <c:majorTickMark val="none"/>
        <c:tickLblPos val="nextTo"/>
        <c:crossAx val="73957376"/>
        <c:crosses val="autoZero"/>
        <c:auto val="1"/>
        <c:lblAlgn val="ctr"/>
        <c:lblOffset val="100"/>
      </c:catAx>
      <c:valAx>
        <c:axId val="73957376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739514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 b="1">
          <a:solidFill>
            <a:schemeClr val="bg1"/>
          </a:solidFill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Английский язык 5 класс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'Английский язык'!$B$42</c:f>
              <c:strCache>
                <c:ptCount val="1"/>
                <c:pt idx="0">
                  <c:v>17-18 год</c:v>
                </c:pt>
              </c:strCache>
            </c:strRef>
          </c:tx>
          <c:cat>
            <c:strRef>
              <c:f>'Английский язык'!$C$41:$E$41</c:f>
              <c:strCache>
                <c:ptCount val="3"/>
                <c:pt idx="0">
                  <c:v>4 класс
годовые оценки</c:v>
                </c:pt>
                <c:pt idx="1">
                  <c:v>Экзамен
(за 4 класс)</c:v>
                </c:pt>
                <c:pt idx="2">
                  <c:v>5 класс
годовые оценки</c:v>
                </c:pt>
              </c:strCache>
            </c:strRef>
          </c:cat>
          <c:val>
            <c:numRef>
              <c:f>'Английский язык'!$C$42:$E$42</c:f>
              <c:numCache>
                <c:formatCode>0.0</c:formatCode>
                <c:ptCount val="3"/>
                <c:pt idx="0">
                  <c:v>60</c:v>
                </c:pt>
                <c:pt idx="1">
                  <c:v>47</c:v>
                </c:pt>
                <c:pt idx="2">
                  <c:v>61</c:v>
                </c:pt>
              </c:numCache>
            </c:numRef>
          </c:val>
        </c:ser>
        <c:ser>
          <c:idx val="1"/>
          <c:order val="1"/>
          <c:tx>
            <c:strRef>
              <c:f>'Английский язык'!$B$43</c:f>
              <c:strCache>
                <c:ptCount val="1"/>
                <c:pt idx="0">
                  <c:v>18-19 год</c:v>
                </c:pt>
              </c:strCache>
            </c:strRef>
          </c:tx>
          <c:cat>
            <c:strRef>
              <c:f>'Английский язык'!$C$41:$E$41</c:f>
              <c:strCache>
                <c:ptCount val="3"/>
                <c:pt idx="0">
                  <c:v>4 класс
годовые оценки</c:v>
                </c:pt>
                <c:pt idx="1">
                  <c:v>Экзамен
(за 4 класс)</c:v>
                </c:pt>
                <c:pt idx="2">
                  <c:v>5 класс
годовые оценки</c:v>
                </c:pt>
              </c:strCache>
            </c:strRef>
          </c:cat>
          <c:val>
            <c:numRef>
              <c:f>'Английский язык'!$C$43:$E$43</c:f>
              <c:numCache>
                <c:formatCode>0.0</c:formatCode>
                <c:ptCount val="3"/>
                <c:pt idx="0">
                  <c:v>60</c:v>
                </c:pt>
                <c:pt idx="1">
                  <c:v>49</c:v>
                </c:pt>
                <c:pt idx="2">
                  <c:v>62</c:v>
                </c:pt>
              </c:numCache>
            </c:numRef>
          </c:val>
        </c:ser>
        <c:ser>
          <c:idx val="2"/>
          <c:order val="2"/>
          <c:tx>
            <c:strRef>
              <c:f>'Английский язык'!$B$44</c:f>
              <c:strCache>
                <c:ptCount val="1"/>
                <c:pt idx="0">
                  <c:v>19-20 год</c:v>
                </c:pt>
              </c:strCache>
            </c:strRef>
          </c:tx>
          <c:spPr>
            <a:ln>
              <a:solidFill>
                <a:srgbClr val="00602B"/>
              </a:solidFill>
            </a:ln>
          </c:spPr>
          <c:marker>
            <c:spPr>
              <a:solidFill>
                <a:srgbClr val="00602B"/>
              </a:solidFill>
            </c:spPr>
          </c:marker>
          <c:cat>
            <c:strRef>
              <c:f>'Английский язык'!$C$41:$E$41</c:f>
              <c:strCache>
                <c:ptCount val="3"/>
                <c:pt idx="0">
                  <c:v>4 класс
годовые оценки</c:v>
                </c:pt>
                <c:pt idx="1">
                  <c:v>Экзамен
(за 4 класс)</c:v>
                </c:pt>
                <c:pt idx="2">
                  <c:v>5 класс
годовые оценки</c:v>
                </c:pt>
              </c:strCache>
            </c:strRef>
          </c:cat>
          <c:val>
            <c:numRef>
              <c:f>'Английский язык'!$C$44:$E$44</c:f>
              <c:numCache>
                <c:formatCode>0.0</c:formatCode>
                <c:ptCount val="3"/>
                <c:pt idx="0">
                  <c:v>68</c:v>
                </c:pt>
                <c:pt idx="1">
                  <c:v>67</c:v>
                </c:pt>
                <c:pt idx="2">
                  <c:v>64</c:v>
                </c:pt>
              </c:numCache>
            </c:numRef>
          </c:val>
        </c:ser>
        <c:marker val="1"/>
        <c:axId val="74168576"/>
        <c:axId val="74178560"/>
      </c:lineChart>
      <c:catAx>
        <c:axId val="74168576"/>
        <c:scaling>
          <c:orientation val="minMax"/>
        </c:scaling>
        <c:axPos val="b"/>
        <c:majorTickMark val="none"/>
        <c:tickLblPos val="nextTo"/>
        <c:crossAx val="74178560"/>
        <c:crosses val="autoZero"/>
        <c:auto val="1"/>
        <c:lblAlgn val="ctr"/>
        <c:lblOffset val="100"/>
      </c:catAx>
      <c:valAx>
        <c:axId val="74178560"/>
        <c:scaling>
          <c:orientation val="minMax"/>
        </c:scaling>
        <c:axPos val="l"/>
        <c:majorGridlines/>
        <c:title>
          <c:layout/>
        </c:title>
        <c:numFmt formatCode="0.0" sourceLinked="1"/>
        <c:majorTickMark val="none"/>
        <c:tickLblPos val="nextTo"/>
        <c:crossAx val="74168576"/>
        <c:crosses val="autoZero"/>
        <c:crossBetween val="between"/>
      </c:valAx>
    </c:plotArea>
    <c:legend>
      <c:legendPos val="r"/>
      <c:layout/>
    </c:legend>
    <c:plotVisOnly val="1"/>
  </c:chart>
  <c:spPr>
    <a:ln>
      <a:noFill/>
    </a:ln>
  </c:spPr>
  <c:txPr>
    <a:bodyPr/>
    <a:lstStyle/>
    <a:p>
      <a:pPr>
        <a:defRPr sz="1600" b="1">
          <a:solidFill>
            <a:schemeClr val="bg1"/>
          </a:solidFill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Английский язык 9 класс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'Английский язык'!$B$49</c:f>
              <c:strCache>
                <c:ptCount val="1"/>
                <c:pt idx="0">
                  <c:v>17-18 год</c:v>
                </c:pt>
              </c:strCache>
            </c:strRef>
          </c:tx>
          <c:cat>
            <c:strRef>
              <c:f>'Английский язык'!$C$48:$E$48</c:f>
              <c:strCache>
                <c:ptCount val="3"/>
                <c:pt idx="0">
                  <c:v>Полугодовая 
к.р.</c:v>
                </c:pt>
                <c:pt idx="1">
                  <c:v>Пробный экзамен</c:v>
                </c:pt>
                <c:pt idx="2">
                  <c:v>ОГЭ</c:v>
                </c:pt>
              </c:strCache>
            </c:strRef>
          </c:cat>
          <c:val>
            <c:numRef>
              <c:f>'Английский язык'!$C$49:$E$49</c:f>
              <c:numCache>
                <c:formatCode>0.0</c:formatCode>
                <c:ptCount val="3"/>
                <c:pt idx="0">
                  <c:v>35.300000000000004</c:v>
                </c:pt>
                <c:pt idx="1">
                  <c:v>55</c:v>
                </c:pt>
                <c:pt idx="2">
                  <c:v>89</c:v>
                </c:pt>
              </c:numCache>
            </c:numRef>
          </c:val>
        </c:ser>
        <c:ser>
          <c:idx val="1"/>
          <c:order val="1"/>
          <c:tx>
            <c:strRef>
              <c:f>'Английский язык'!$B$50</c:f>
              <c:strCache>
                <c:ptCount val="1"/>
                <c:pt idx="0">
                  <c:v>18-19 год</c:v>
                </c:pt>
              </c:strCache>
            </c:strRef>
          </c:tx>
          <c:cat>
            <c:strRef>
              <c:f>'Английский язык'!$C$48:$E$48</c:f>
              <c:strCache>
                <c:ptCount val="3"/>
                <c:pt idx="0">
                  <c:v>Полугодовая 
к.р.</c:v>
                </c:pt>
                <c:pt idx="1">
                  <c:v>Пробный экзамен</c:v>
                </c:pt>
                <c:pt idx="2">
                  <c:v>ОГЭ</c:v>
                </c:pt>
              </c:strCache>
            </c:strRef>
          </c:cat>
          <c:val>
            <c:numRef>
              <c:f>'Английский язык'!$C$50:$E$50</c:f>
              <c:numCache>
                <c:formatCode>0.0</c:formatCode>
                <c:ptCount val="3"/>
                <c:pt idx="0">
                  <c:v>40</c:v>
                </c:pt>
                <c:pt idx="1">
                  <c:v>54</c:v>
                </c:pt>
                <c:pt idx="2">
                  <c:v>83</c:v>
                </c:pt>
              </c:numCache>
            </c:numRef>
          </c:val>
        </c:ser>
        <c:ser>
          <c:idx val="2"/>
          <c:order val="2"/>
          <c:tx>
            <c:strRef>
              <c:f>'Английский язык'!$B$51</c:f>
              <c:strCache>
                <c:ptCount val="1"/>
                <c:pt idx="0">
                  <c:v>19-20 год</c:v>
                </c:pt>
              </c:strCache>
            </c:strRef>
          </c:tx>
          <c:spPr>
            <a:ln>
              <a:solidFill>
                <a:srgbClr val="00602B"/>
              </a:solidFill>
            </a:ln>
          </c:spPr>
          <c:marker>
            <c:spPr>
              <a:solidFill>
                <a:srgbClr val="00602B"/>
              </a:solidFill>
            </c:spPr>
          </c:marker>
          <c:cat>
            <c:strRef>
              <c:f>'Английский язык'!$C$48:$E$48</c:f>
              <c:strCache>
                <c:ptCount val="3"/>
                <c:pt idx="0">
                  <c:v>Полугодовая 
к.р.</c:v>
                </c:pt>
                <c:pt idx="1">
                  <c:v>Пробный экзамен</c:v>
                </c:pt>
                <c:pt idx="2">
                  <c:v>ОГЭ</c:v>
                </c:pt>
              </c:strCache>
            </c:strRef>
          </c:cat>
          <c:val>
            <c:numRef>
              <c:f>'Английский язык'!$C$51:$E$51</c:f>
              <c:numCache>
                <c:formatCode>General</c:formatCode>
                <c:ptCount val="3"/>
                <c:pt idx="0" formatCode="0.0">
                  <c:v>46</c:v>
                </c:pt>
                <c:pt idx="2" formatCode="0.0">
                  <c:v>86</c:v>
                </c:pt>
              </c:numCache>
            </c:numRef>
          </c:val>
        </c:ser>
        <c:marker val="1"/>
        <c:axId val="74258688"/>
        <c:axId val="74280960"/>
      </c:lineChart>
      <c:catAx>
        <c:axId val="74258688"/>
        <c:scaling>
          <c:orientation val="minMax"/>
        </c:scaling>
        <c:axPos val="b"/>
        <c:majorTickMark val="none"/>
        <c:tickLblPos val="nextTo"/>
        <c:crossAx val="74280960"/>
        <c:crosses val="autoZero"/>
        <c:auto val="1"/>
        <c:lblAlgn val="ctr"/>
        <c:lblOffset val="100"/>
      </c:catAx>
      <c:valAx>
        <c:axId val="74280960"/>
        <c:scaling>
          <c:orientation val="minMax"/>
        </c:scaling>
        <c:axPos val="l"/>
        <c:majorGridlines/>
        <c:title>
          <c:layout/>
        </c:title>
        <c:numFmt formatCode="0.0" sourceLinked="1"/>
        <c:majorTickMark val="none"/>
        <c:tickLblPos val="nextTo"/>
        <c:crossAx val="742586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 b="1">
          <a:solidFill>
            <a:schemeClr val="bg1"/>
          </a:solidFill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МБОУ гимназия №5</a:t>
            </a:r>
          </a:p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2020-2021 учебный год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334404" cy="3057766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/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/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/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«Объективная внутренняя оценка качества образования - основа независимой оценки государственной итоговой аттестации»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Перспективные модели 2022</a:t>
            </a:r>
            <a:endParaRPr lang="ru-RU" sz="4400" b="1" dirty="0">
              <a:solidFill>
                <a:schemeClr val="bg1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357298"/>
            <a:ext cx="771530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848368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Сопоставимость результатов ВСОКО гимназии и внешних инструментов оценки качества образования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2032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20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 класс</a:t>
                      </a:r>
                      <a:endParaRPr lang="ru-RU" sz="18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ВПР</a:t>
                      </a:r>
                      <a:br>
                        <a:rPr lang="ru-RU" sz="1800" b="1" baseline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800" b="1" baseline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 класс</a:t>
                      </a:r>
                      <a:endParaRPr lang="ru-RU" sz="18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 класс</a:t>
                      </a:r>
                      <a:br>
                        <a:rPr lang="ru-RU" sz="1800" b="1" baseline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800" b="1" baseline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годовые оценки</a:t>
                      </a:r>
                      <a:endParaRPr lang="ru-RU" sz="18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 класс</a:t>
                      </a:r>
                      <a:br>
                        <a:rPr lang="ru-RU" sz="1800" b="1" baseline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800" b="1" baseline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годовые оценки</a:t>
                      </a:r>
                      <a:endParaRPr lang="ru-RU" sz="18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37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17-18 год</a:t>
                      </a:r>
                      <a:endParaRPr lang="ru-RU" sz="18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81,0</a:t>
                      </a:r>
                      <a:endParaRPr lang="ru-RU" sz="18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71,8</a:t>
                      </a:r>
                      <a:endParaRPr lang="ru-RU" sz="18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59,1</a:t>
                      </a:r>
                      <a:endParaRPr lang="ru-RU" sz="18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37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18-19 год</a:t>
                      </a:r>
                      <a:endParaRPr lang="ru-RU" sz="18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80,4</a:t>
                      </a:r>
                      <a:endParaRPr lang="ru-RU" sz="18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64,6</a:t>
                      </a:r>
                      <a:endParaRPr lang="ru-RU" sz="18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59,5</a:t>
                      </a:r>
                      <a:endParaRPr lang="ru-RU" sz="18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37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19-20 год</a:t>
                      </a:r>
                      <a:endParaRPr lang="ru-RU" sz="18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73,0</a:t>
                      </a:r>
                      <a:endParaRPr lang="ru-RU" sz="18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66,6</a:t>
                      </a:r>
                      <a:endParaRPr lang="ru-RU" sz="18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66,4</a:t>
                      </a:r>
                      <a:endParaRPr lang="ru-RU" sz="18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Математика (СОУ)</a:t>
            </a:r>
            <a:endParaRPr lang="ru-RU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214414" y="3286124"/>
          <a:ext cx="7358114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1743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9 класс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полугодовая </a:t>
                      </a:r>
                      <a:b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к.р.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годовая </a:t>
                      </a:r>
                      <a:b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к.р.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ОГЭ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17-18 год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57,3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57,8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81,0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18-19 год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51,2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56,3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66,0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19-20 год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53,2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41,0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Математика (СОУ)</a:t>
            </a:r>
            <a:endParaRPr lang="ru-RU" sz="4000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428728" y="3286124"/>
          <a:ext cx="6286544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1743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11 класс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полугодовая </a:t>
                      </a:r>
                      <a:b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к.р.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годовая </a:t>
                      </a:r>
                      <a:b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к.р.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ЕГЭ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17-18 год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68,5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57,8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74,0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18-19 год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60,3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58,3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76,0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19-20 год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85,8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64,0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Математика (СОУ)</a:t>
            </a:r>
            <a:endParaRPr lang="ru-RU" sz="4000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00166" y="3286124"/>
          <a:ext cx="6357982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1743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 класс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ВПР</a:t>
                      </a:r>
                      <a:b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 класс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 класс</a:t>
                      </a:r>
                      <a:b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годовые оценки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 класс</a:t>
                      </a:r>
                      <a:b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годовые оценки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17-18 год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69,1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77,0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65,1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18-19 год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68,6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89,1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60,1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19-20 год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73.5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72,1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66,5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Русский язык (СОУ)</a:t>
            </a:r>
            <a:endParaRPr lang="ru-RU" sz="4000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71604" y="3429000"/>
          <a:ext cx="6643734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1743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9 класс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-82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полугодовая </a:t>
                      </a:r>
                      <a:b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к.р.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-82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годовая </a:t>
                      </a:r>
                      <a:b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к.р.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-82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ОГЭ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17-18 год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-82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57,8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-82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56,4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-82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89,6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18-19 год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-82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61,3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-82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62,8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-82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85,6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19-20 год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-82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64,6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-82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62,1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-82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64,7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Русский язык (СОУ)</a:t>
            </a:r>
            <a:endParaRPr lang="ru-RU" sz="4000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071538" y="3500438"/>
          <a:ext cx="6572296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1743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11 класс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полугодовая </a:t>
                      </a:r>
                      <a:b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к.р.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годовая </a:t>
                      </a:r>
                      <a:b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к.р.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ЕГЭ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17-18 год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-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68,9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-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70,5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-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82,0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18-19 год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-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69,1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-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71,7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-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91,0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19-20 год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-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64,7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-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73,9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-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85,0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Русский язык (СОУ)</a:t>
            </a:r>
            <a:endParaRPr lang="ru-RU" sz="4000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714480" y="3357562"/>
          <a:ext cx="6286544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1743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 класс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 класс</a:t>
                      </a:r>
                      <a:b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годовые оценки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Экзамен</a:t>
                      </a:r>
                      <a:b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(за 4 класс)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 класс</a:t>
                      </a:r>
                      <a:b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годовые оценки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17-18 год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60,0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47,0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61,0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18-19 год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60,0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49,0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62,0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19-20 год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68,0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67,0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64,0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Английский язык (СОУ)</a:t>
            </a:r>
            <a:endParaRPr lang="ru-RU" sz="4000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428728" y="3357562"/>
          <a:ext cx="6715172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1743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R="787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9 класс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R="787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Полугодовая </a:t>
                      </a:r>
                      <a:b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к.р.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R="787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Пробный экзамен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R="787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ОГЭ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787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17-18 год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R="78740" indent="50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35,3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R="78740" indent="50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55,0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R="78740" indent="50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89,0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787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18-19 год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R="78740" indent="50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R="78740" indent="50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54,0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R="78740" indent="50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83,0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787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19-20 год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R="78740" indent="50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46,0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R="78740" indent="50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86,0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Английский язык (СОУ)</a:t>
            </a:r>
            <a:endParaRPr lang="ru-RU" sz="4000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071538" y="3214686"/>
          <a:ext cx="6715172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9576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стартовую оценку;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контрольную оценку по итогам реализации ООП и выполнения ''дорожной карты'';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рубежный мониторинг.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ВСОКО – включает: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75"/>
          <a:ext cx="8229600" cy="1743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11 класс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полугодовая </a:t>
                      </a:r>
                      <a:b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к.р.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годовая </a:t>
                      </a:r>
                      <a:b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к.р.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ЕГЭ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17-18 год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48,0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58,0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74,0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18-19 год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53,0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56,0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94,0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19-20 год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64,0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81,0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Английский язык (СОУ)</a:t>
            </a:r>
            <a:endParaRPr lang="ru-RU" sz="4000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357290" y="3214686"/>
          <a:ext cx="6858048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25"/>
          <a:ext cx="8229600" cy="211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 класс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 класс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ВПР/экзамен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 класс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71,8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81,0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59,1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69,1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65,1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60,0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47,0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61,0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Родной язык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65,8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77,4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82,0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Результаты 17-18 </a:t>
            </a:r>
            <a:r>
              <a:rPr lang="ru-RU" b="1" dirty="0" err="1" smtClean="0">
                <a:solidFill>
                  <a:schemeClr val="bg1"/>
                </a:solidFill>
              </a:rPr>
              <a:t>уч</a:t>
            </a:r>
            <a:r>
              <a:rPr lang="ru-RU" b="1" dirty="0" smtClean="0">
                <a:solidFill>
                  <a:schemeClr val="bg1"/>
                </a:solidFill>
              </a:rPr>
              <a:t> года(СОУ)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000100" y="3143248"/>
          <a:ext cx="7572428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2149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/>
                <a:gridCol w="1857388"/>
                <a:gridCol w="2057400"/>
                <a:gridCol w="2057400"/>
              </a:tblGrid>
              <a:tr h="598126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9 класс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полугодовая </a:t>
                      </a:r>
                      <a:b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к.р.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годовая</a:t>
                      </a:r>
                      <a:b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к.р.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ОГЭ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63255"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57,3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57,8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81,0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63255"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57,8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56,4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89,6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28504"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35,3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55,0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89,0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63255"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Родной язык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76,1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79,7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80,0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Результаты 17-18 </a:t>
            </a:r>
            <a:r>
              <a:rPr lang="ru-RU" b="1" dirty="0" err="1" smtClean="0">
                <a:solidFill>
                  <a:schemeClr val="bg1"/>
                </a:solidFill>
              </a:rPr>
              <a:t>уч</a:t>
            </a:r>
            <a:r>
              <a:rPr lang="ru-RU" b="1" dirty="0" smtClean="0">
                <a:solidFill>
                  <a:schemeClr val="bg1"/>
                </a:solidFill>
              </a:rPr>
              <a:t> года (СОУ)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000100" y="3143248"/>
          <a:ext cx="7286676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142984"/>
          <a:ext cx="8229600" cy="211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602"/>
                <a:gridCol w="2000264"/>
                <a:gridCol w="1557334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11 класс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полугодовая </a:t>
                      </a:r>
                      <a:b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к.р.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годовая</a:t>
                      </a:r>
                      <a:b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к.р.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ЕГЭ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68,5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57,8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74,0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68,9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70,5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82,0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48,0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58,0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74,0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Родной язык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82,9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85,1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85,1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Результаты 17-18 </a:t>
            </a:r>
            <a:r>
              <a:rPr lang="ru-RU" b="1" dirty="0" err="1" smtClean="0">
                <a:solidFill>
                  <a:schemeClr val="bg1"/>
                </a:solidFill>
              </a:rPr>
              <a:t>уч</a:t>
            </a:r>
            <a:r>
              <a:rPr lang="ru-RU" b="1" dirty="0" smtClean="0">
                <a:solidFill>
                  <a:schemeClr val="bg1"/>
                </a:solidFill>
              </a:rPr>
              <a:t> года(СОУ)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142976" y="3214686"/>
          <a:ext cx="7358114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СОУ 5 класс 19-20 учебный год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3762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СОУ 9 класс 19-20 учебный год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24000"/>
          <a:ext cx="8429684" cy="4548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СОУ 11 класс 19-20 учебный год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492922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Мероприятия, проводимые в гимназии в рамках ВСОКО, дают стабильно высокий результат на внешних оценочных процедурах. </a:t>
            </a:r>
            <a:endParaRPr lang="ru-RU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071688"/>
          <a:ext cx="8229595" cy="2857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45"/>
                <a:gridCol w="748145"/>
                <a:gridCol w="832560"/>
                <a:gridCol w="663730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631275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писали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"5"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"4"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"3"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"2"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СОУ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Успев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Ср. балл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556559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а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67,8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72,7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556559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б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91,7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556559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в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60,7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556559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г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78,9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6208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Анализ  полугодовой контрольной работы   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 по алгебре и началам анализа                                          в 11 а, б, в, г классах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500034" y="357166"/>
          <a:ext cx="8229600" cy="629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0"/>
                <a:gridCol w="3929090"/>
                <a:gridCol w="928694"/>
                <a:gridCol w="928694"/>
                <a:gridCol w="928694"/>
                <a:gridCol w="971528"/>
              </a:tblGrid>
              <a:tr h="287521">
                <a:tc rowSpan="2"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типы ошибок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5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287521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Найти Е(у): 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287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а) логическая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287521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б) вычислительная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287521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в) не приступал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287521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Найти производную функции: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287521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а) правила дифференцирования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287521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б) формулы дифференцирования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287521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в) вычислительная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287521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г) не приступал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372576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Найти значение производной в точке или решить неравенство: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287521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а) нахождение производной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287521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б) вычислительная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287521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в) решение неравенства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287521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г) не приступал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287521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Уравнение касательной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287521"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а) формула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287521"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б) нахождение производной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287521"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в) вычислительная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287521"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г) не приступал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14290"/>
          <a:ext cx="8229600" cy="2044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943128"/>
                <a:gridCol w="2571768"/>
                <a:gridCol w="1657304"/>
              </a:tblGrid>
              <a:tr h="370840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СОУ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полуг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к.р.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 полугодие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разница %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67,8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б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в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60,7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г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-8,3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152400"/>
            <a:ext cx="8115328" cy="618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357291" y="2445488"/>
          <a:ext cx="6715172" cy="248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28662" y="4857760"/>
            <a:ext cx="7715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Оценки за 1 полугодие в 11 а, б, в классах выставлены объективно. Учителю обратить внимание на объективность выставления оценок в 11 г классе.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1000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ОГЭ</a:t>
            </a:r>
          </a:p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ЕГЭ</a:t>
            </a:r>
          </a:p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ВПР</a:t>
            </a:r>
          </a:p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НИКО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Инструменты объективной оценки качества образования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Назначение ВПР – оценить уровень общеобразовательной подготовки учащихся в 4-7 классах в соответствии с требованиями ФГОС, в 11-х классах – степень усвоения материала за курс средней школы и в 10-х классах степень усвоения материала по  географии.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ВПР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ОГЭ - основная форма государственной итоговой аттестации по программам основного общего образования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ОГЭ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ЕГЭ является основной формой государственной итоговой аттестации по образовательным программам среднего общего образования, а так же формой вступительных испытаний для приёма в вузы РФ.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ЕГЭ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152</TotalTime>
  <Words>857</Words>
  <PresentationFormat>Экран (4:3)</PresentationFormat>
  <Paragraphs>465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Бумажная</vt:lpstr>
      <vt:lpstr>   «Объективная внутренняя оценка качества образования - основа независимой оценки государственной итоговой аттестации»</vt:lpstr>
      <vt:lpstr>ВСОКО – включает:</vt:lpstr>
      <vt:lpstr>Анализ  полугодовой контрольной работы     по алгебре и началам анализа                                          в 11 а, б, в, г классах</vt:lpstr>
      <vt:lpstr>Слайд 4</vt:lpstr>
      <vt:lpstr>Слайд 5</vt:lpstr>
      <vt:lpstr>Инструменты объективной оценки качества образования</vt:lpstr>
      <vt:lpstr>ВПР</vt:lpstr>
      <vt:lpstr>ОГЭ</vt:lpstr>
      <vt:lpstr>ЕГЭ</vt:lpstr>
      <vt:lpstr>Перспективные модели 2022</vt:lpstr>
      <vt:lpstr>Сопоставимость результатов ВСОКО гимназии и внешних инструментов оценки качества образования</vt:lpstr>
      <vt:lpstr>Математика (СОУ)</vt:lpstr>
      <vt:lpstr>Математика (СОУ)</vt:lpstr>
      <vt:lpstr>Математика (СОУ)</vt:lpstr>
      <vt:lpstr>Русский язык (СОУ)</vt:lpstr>
      <vt:lpstr>Русский язык (СОУ)</vt:lpstr>
      <vt:lpstr>Русский язык (СОУ)</vt:lpstr>
      <vt:lpstr>Английский язык (СОУ)</vt:lpstr>
      <vt:lpstr>Английский язык (СОУ)</vt:lpstr>
      <vt:lpstr>Английский язык (СОУ)</vt:lpstr>
      <vt:lpstr>Результаты 17-18 уч года(СОУ)</vt:lpstr>
      <vt:lpstr>Результаты 17-18 уч года (СОУ)</vt:lpstr>
      <vt:lpstr>Результаты 17-18 уч года(СОУ)</vt:lpstr>
      <vt:lpstr>СОУ 5 класс 19-20 учебный год</vt:lpstr>
      <vt:lpstr>СОУ 9 класс 19-20 учебный год</vt:lpstr>
      <vt:lpstr>СОУ 11 класс 19-20 учебный год</vt:lpstr>
      <vt:lpstr>Мероприятия, проводимые в гимназии в рамках ВСОКО, дают стабильно высокий результат на внешних оценочных процедурах.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26</cp:revision>
  <dcterms:created xsi:type="dcterms:W3CDTF">2020-12-29T18:28:53Z</dcterms:created>
  <dcterms:modified xsi:type="dcterms:W3CDTF">2020-12-29T21:07:33Z</dcterms:modified>
</cp:coreProperties>
</file>