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608" r:id="rId2"/>
    <p:sldId id="611" r:id="rId3"/>
    <p:sldId id="660" r:id="rId4"/>
    <p:sldId id="702" r:id="rId5"/>
    <p:sldId id="694" r:id="rId6"/>
    <p:sldId id="695" r:id="rId7"/>
    <p:sldId id="701" r:id="rId8"/>
    <p:sldId id="698" r:id="rId9"/>
    <p:sldId id="699" r:id="rId10"/>
    <p:sldId id="718" r:id="rId11"/>
    <p:sldId id="704" r:id="rId12"/>
    <p:sldId id="700" r:id="rId13"/>
    <p:sldId id="703" r:id="rId14"/>
    <p:sldId id="677" r:id="rId15"/>
    <p:sldId id="706" r:id="rId16"/>
    <p:sldId id="708" r:id="rId17"/>
    <p:sldId id="712" r:id="rId18"/>
    <p:sldId id="713" r:id="rId19"/>
    <p:sldId id="709" r:id="rId20"/>
    <p:sldId id="714" r:id="rId21"/>
    <p:sldId id="716" r:id="rId22"/>
    <p:sldId id="687" r:id="rId2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9D08C"/>
    <a:srgbClr val="004620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 autoAdjust="0"/>
    <p:restoredTop sz="97266" autoAdjust="0"/>
  </p:normalViewPr>
  <p:slideViewPr>
    <p:cSldViewPr>
      <p:cViewPr>
        <p:scale>
          <a:sx n="70" d="100"/>
          <a:sy n="70" d="100"/>
        </p:scale>
        <p:origin x="-225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организации,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проведения и оценивания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собеседования по русскому языку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2019 – 2020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62" y="260648"/>
            <a:ext cx="2355651" cy="21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Январь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Оценивание ответов участников ИС с ОВЗ,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детей-инвалидов и инвалидов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3829302" cy="2429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504" y="3933057"/>
            <a:ext cx="3728596" cy="273630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077" y="622802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68552" cy="499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Акты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8210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итогового собеседования по русскому языку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(ИС-08)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80967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участника в связи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Порядка проведения итогового собеседования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3" y="2276872"/>
            <a:ext cx="2607965" cy="3024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9" y="2281035"/>
            <a:ext cx="2473635" cy="3020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3" name="Рисунок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7"/>
          <a:stretch/>
        </p:blipFill>
        <p:spPr bwMode="auto">
          <a:xfrm>
            <a:off x="20821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267744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6021288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55976" y="6021288"/>
            <a:ext cx="32499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6021288"/>
            <a:ext cx="32499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7"/>
          <a:stretch/>
        </p:blipFill>
        <p:spPr bwMode="auto">
          <a:xfrm>
            <a:off x="493204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24128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8864" y="5385246"/>
            <a:ext cx="6897512" cy="276002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отметка в бланке итогового собеседования</a:t>
            </a:r>
            <a:endParaRPr lang="ru-RU" sz="1600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2" y="1831559"/>
            <a:ext cx="3173921" cy="382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04" y="1831560"/>
            <a:ext cx="3151088" cy="382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 текста с включением приведенного высказывания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43982" y="5733256"/>
            <a:ext cx="4504481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черновика используется поле для заметок.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другого вида черновика НЕДОПУСТИМО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5" y="5733256"/>
            <a:ext cx="36003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имеет право работать ручкой с текстом, подчеркивая или выделяя необходимое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выбору участника)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1956268"/>
            <a:ext cx="321945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3785727"/>
            <a:ext cx="2168742" cy="2715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65" y="3954626"/>
            <a:ext cx="2080592" cy="986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66" y="5445224"/>
            <a:ext cx="2080590" cy="1056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40941" y="3789040"/>
            <a:ext cx="32914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выдается одна из трех карточек по той теме, которую он выбрал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88" y="348126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824" y="36008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2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50851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3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86582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/>
          <p:nvPr/>
        </p:nvCxnSpPr>
        <p:spPr>
          <a:xfrm>
            <a:off x="3635896" y="1340768"/>
            <a:ext cx="5225860" cy="2059360"/>
          </a:xfrm>
          <a:prstGeom prst="bentConnector3">
            <a:avLst>
              <a:gd name="adj1" fmla="val 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287939" y="5445224"/>
            <a:ext cx="3244501" cy="108012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3 и 4 не допускается использование черновика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flipV="1">
            <a:off x="4932040" y="5143724"/>
            <a:ext cx="3929716" cy="1381621"/>
          </a:xfrm>
          <a:prstGeom prst="bentConnector3">
            <a:avLst>
              <a:gd name="adj1" fmla="val 13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ответственного организатора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340768"/>
            <a:ext cx="5508719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проведения ИС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24844"/>
            <a:ext cx="546916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краткий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инструктаж 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распределить всех работников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рабочим местам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928" y="2852936"/>
            <a:ext cx="546916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вход участников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0728" y="3429000"/>
            <a:ext cx="546916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Выдать членам комиссии по проведению ИС необходимые материалы в соответствии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их полномочиями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7056" y="4509120"/>
            <a:ext cx="5541168" cy="14127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Получить от технического специалиста КИМ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итогового собеседования и формы для проведения итогового собеседования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5087" y="6057292"/>
            <a:ext cx="5564881" cy="3960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контроль за проведением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6482429" y="3429000"/>
            <a:ext cx="1102267" cy="97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C:\Users\tihonovskay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8" y="1268760"/>
            <a:ext cx="22145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3060"/>
            <a:ext cx="1638499" cy="14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novskaya\Desktop\ae4a064c5cbf6dc27e399765ca838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94" y="2353883"/>
            <a:ext cx="1584176" cy="1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9"/>
          <p:cNvSpPr/>
          <p:nvPr/>
        </p:nvSpPr>
        <p:spPr>
          <a:xfrm rot="19237098">
            <a:off x="7264829" y="5906650"/>
            <a:ext cx="648303" cy="648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Выдача материалов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57163" y="1268760"/>
            <a:ext cx="376713" cy="4608512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6113" y="1281461"/>
            <a:ext cx="8345487" cy="331788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часов выдает в штабе </a:t>
            </a:r>
            <a:endParaRPr lang="ru-RU" alt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113" y="2062511"/>
            <a:ext cx="1981671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(форма ИС-02);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 проведения ИС;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работе 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КИМ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99792" y="2062511"/>
            <a:ext cx="2448272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endParaRPr lang="ru-RU" sz="1600" spc="-3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специализированную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ИС; 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бланков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специализированной формы черновика эксперта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0072" y="2062511"/>
            <a:ext cx="1753816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(форма ИС-01) 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H="1">
            <a:off x="2699788" y="2072903"/>
            <a:ext cx="2448272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>
            <a:off x="5220072" y="2062511"/>
            <a:ext cx="1753816" cy="695324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>
            <a:off x="646113" y="2049811"/>
            <a:ext cx="1981671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146050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719513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754688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92280" y="2062511"/>
            <a:ext cx="1943770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бланками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участников, распределенных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подготовки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7092280" y="2062511"/>
            <a:ext cx="1943770" cy="6953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74065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4463" y="6021288"/>
            <a:ext cx="8847137" cy="720080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ВДП для упаковки бланков участников ИС выдаются экзаменатору-собеседнику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</a:rPr>
              <a:t>итогового собеседования </a:t>
            </a: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/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28600" y="1302469"/>
            <a:ext cx="8699500" cy="2657475"/>
          </a:xfrm>
          <a:prstGeom prst="roundRect">
            <a:avLst>
              <a:gd name="adj" fmla="val 7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8.50 часов выдает участникам инструкции по выполнению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9.00 часов выдает бланки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организует их заполнение участниками ИС (поля «Номер аудитории» и «Номер варианта» не заполняются);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правильность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регистрационных сведений 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соответствующее поле бланка и подписи в бланке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возможности начала ИС для первого участника;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бланки участников и выдает бланк участнику только при его переходе в аудиторию проведения;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очередность перехода участников в аудиторию проведения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>
            <a:off x="228600" y="1311994"/>
            <a:ext cx="8699500" cy="3460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" y="4090119"/>
            <a:ext cx="8699500" cy="11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из аудитории подготовки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подготовки берет с собой документ, удостоверяющий личность,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бланк, </a:t>
            </a:r>
            <a:r>
              <a:rPr lang="ru-RU" sz="1600" spc="-3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цвета, при необходимости - лекарства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228600" y="4071069"/>
            <a:ext cx="8699500" cy="3333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600" y="5380757"/>
            <a:ext cx="8699500" cy="114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участника ИС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сопровождает  участника за пределы ОО или в аудиторию для участников, прошедших ИС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>
            <a:off x="228600" y="5345832"/>
            <a:ext cx="8699500" cy="360362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</a:t>
            </a:r>
          </a:p>
        </p:txBody>
      </p:sp>
    </p:spTree>
    <p:extLst>
      <p:ext uri="{BB962C8B-B14F-4D97-AF65-F5344CB8AC3E}">
        <p14:creationId xmlns:p14="http://schemas.microsoft.com/office/powerpoint/2010/main" val="42652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экзаменатора-собеседника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033963" y="1319584"/>
            <a:ext cx="3994150" cy="4629696"/>
          </a:xfrm>
          <a:prstGeom prst="roundRect">
            <a:avLst>
              <a:gd name="adj" fmla="val 104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8.45 часов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ИС;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</a:t>
            </a:r>
            <a:b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данными заполненного бланка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заполнение участником полей «Номер аудитории» и «Номер варианта»;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1 схеме оценивания. При 2 схеме – оставляет бланк ИС у себя;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краткий инструктаж; 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b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окончания ИС каждого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временной регламент;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157" y="4437112"/>
            <a:ext cx="4484467" cy="1512168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ОО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материалы, использованные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alt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0763" y="1763489"/>
            <a:ext cx="116522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309"/>
            <a:ext cx="4735021" cy="2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6042173"/>
            <a:ext cx="8345487" cy="555179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одновременно ведется персональная и потоковая записи участника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проведения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313" y="5510485"/>
            <a:ext cx="8739187" cy="1158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следит: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регламента;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произнес в средство аудиозаписи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номер варианта;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произносил номер задания перед ответом на каждое задание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16938" y="1268760"/>
            <a:ext cx="444500" cy="4104456"/>
          </a:xfrm>
          <a:prstGeom prst="roundRect">
            <a:avLst/>
          </a:prstGeom>
          <a:solidFill>
            <a:srgbClr val="4C6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marL="342900" indent="-342900" algn="ctr" eaLnBrk="1" hangingPunct="1">
              <a:defRPr/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0154" y="1670580"/>
            <a:ext cx="461665" cy="326147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СРЕДНЕМ     15     МИНУТ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0788"/>
            <a:ext cx="37147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6954"/>
            <a:ext cx="37147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материалам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306076" cy="5256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8100392" y="299695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24328" y="1340768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Используется для  упаковки 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бланков ИС</a:t>
            </a:r>
          </a:p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ИЛИ</a:t>
            </a:r>
          </a:p>
          <a:p>
            <a:pPr algn="ctr"/>
            <a:r>
              <a:rPr lang="ru-RU" sz="1600" u="sng" dirty="0">
                <a:solidFill>
                  <a:srgbClr val="004F8A"/>
                </a:solidFill>
                <a:latin typeface="Cambria" panose="02040503050406030204" pitchFamily="18" charset="0"/>
              </a:rPr>
              <a:t>ч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ерновика для эксперта</a:t>
            </a:r>
            <a:endParaRPr lang="ru-RU" sz="1600" u="sng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24328" y="351552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1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эксперт;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с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дает 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508518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2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и сдает </a:t>
            </a:r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бланки ИС 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Участники итогового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собеседования</a:t>
            </a:r>
            <a:endParaRPr lang="ru-RU" altLang="ru-RU" sz="28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8747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267509"/>
            <a:ext cx="2417411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сдают: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19" y="2214832"/>
            <a:ext cx="4523867" cy="63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основного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883" y="3140968"/>
            <a:ext cx="3591141" cy="6812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времени имеют право: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532" y="4941168"/>
            <a:ext cx="4037855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«зачет» по собеседованию и не получившие аттестат (оставленные на повторное обучение или получившие справку), не участвуют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собеседовании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1925" y="4077072"/>
            <a:ext cx="5552323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844824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017" y="2492896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5518" y="3140968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92453" y="1267510"/>
            <a:ext cx="1782934" cy="67023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20386" y="4077072"/>
            <a:ext cx="178293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47016" y="5085184"/>
            <a:ext cx="3456303" cy="109718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РЕЗУЛЬТАТА ИТОГОВОГО СОБЕСЕДОВАНИЯ - БЕССРОЧНО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в аудитории проведения 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0650" y="1542132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8775" y="1651669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" y="1353219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663" y="5931569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КИМ из аудитории проведения вкладываются в конверт и передаются в штабе ответственному организатору ОО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10107981">
            <a:off x="6127750" y="2423194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0184274">
            <a:off x="1622425" y="2221582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45469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47800" y="3947194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800" y="3947194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47800" y="3947194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422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946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0470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994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3518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91532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29313" y="4485357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29313" y="4485357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929313" y="4485357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9486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1010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589213" y="4158332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067550" y="4417094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97413" y="4786982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66688" y="4485357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97413" y="5228307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25" y="4977482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876300" y="4509120"/>
            <a:ext cx="7585075" cy="2196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передает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РЦОКО: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с аудиозаписями ответов участников ИС (один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b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(по количеству аудиторий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неиспользованные, испорченные бланки итогового собеседования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625" y="2809924"/>
            <a:ext cx="3814763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КИМ в 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с КИМ, форму ИС-02</a:t>
            </a:r>
          </a:p>
        </p:txBody>
      </p:sp>
      <p:sp>
        <p:nvSpPr>
          <p:cNvPr id="52" name="Стрелка вниз 51"/>
          <p:cNvSpPr/>
          <p:nvPr/>
        </p:nvSpPr>
        <p:spPr>
          <a:xfrm>
            <a:off x="6343650" y="3501008"/>
            <a:ext cx="623888" cy="777875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24375" y="1196752"/>
            <a:ext cx="4264025" cy="2244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«Автономная станция записи», выгружает аудиозаписи ИС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сохраняет их в каждой аудитории;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 на съемный электронный носитель и передает ответственному организатору ОО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8313" y="1196752"/>
            <a:ext cx="3814762" cy="1227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 ИС и форму черновика в отдельные ВДП;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два ВДП и КИМ собеседнику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2128838" y="2495599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128838" y="4164062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051720" y="1916832"/>
            <a:ext cx="6120234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(8672) 53-49-40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организации, проведению и оцениванию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" name="object 5"/>
          <p:cNvSpPr/>
          <p:nvPr/>
        </p:nvSpPr>
        <p:spPr>
          <a:xfrm>
            <a:off x="313766" y="4927724"/>
            <a:ext cx="4114218" cy="86409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Экзаменатор-собеседник </a:t>
            </a:r>
            <a:b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(по количеству аудиторий)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313766" y="5935836"/>
            <a:ext cx="4114218" cy="66151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вне аудитории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За 2 недели руководитель ОО создает: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714502" y="2551460"/>
            <a:ext cx="4105969" cy="136816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Эксперт – учитель русского языка и литературы 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</a:t>
            </a:r>
            <a:r>
              <a:rPr lang="ru-RU" sz="1400" dirty="0">
                <a:solidFill>
                  <a:srgbClr val="005EA4"/>
                </a:solidFill>
                <a:latin typeface="Cambria" panose="02040503050406030204" pitchFamily="18" charset="0"/>
              </a:rPr>
              <a:t>количество исходя из возможностей ОО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4725779" y="4797137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м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едицинского работника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313766" y="2551460"/>
            <a:ext cx="4114218" cy="57609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Ответственный организатор ОО</a:t>
            </a:r>
          </a:p>
        </p:txBody>
      </p:sp>
      <p:sp>
        <p:nvSpPr>
          <p:cNvPr id="26" name="object 5"/>
          <p:cNvSpPr/>
          <p:nvPr/>
        </p:nvSpPr>
        <p:spPr>
          <a:xfrm>
            <a:off x="313766" y="3271540"/>
            <a:ext cx="4114218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специалист </a:t>
            </a:r>
          </a:p>
          <a:p>
            <a:pPr algn="ctr"/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(количество исходя из возможностей ОО)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24613" y="4063628"/>
            <a:ext cx="4114218" cy="725313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аудитории подготовки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проведению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оцениванию ответов участников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4054907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присутствие: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4716016" y="5733241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а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ссистента (при необходимости)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Лица,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имеющие право находиться в ОО </a:t>
            </a:r>
            <a:b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при проведении ИС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9807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11331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2855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12802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2" name="Picture 2" descr="C:\Users\tihonovskaya\Desktop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061"/>
          <a:stretch>
            <a:fillRect/>
          </a:stretch>
        </p:blipFill>
        <p:spPr bwMode="auto">
          <a:xfrm>
            <a:off x="127000" y="3501008"/>
            <a:ext cx="18780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0" y="1700808"/>
            <a:ext cx="1450504" cy="10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69703"/>
            <a:ext cx="136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6125815"/>
            <a:ext cx="914400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313" y="129822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Представители СМИ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2225" y="1917353"/>
            <a:ext cx="5472113" cy="647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присутствуют в аудитории проведения только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момента начала ответа участника ИС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54313" y="2658939"/>
            <a:ext cx="61293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Общественные наблюдатели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16100" y="3284984"/>
            <a:ext cx="7067550" cy="227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имеют удостоверение об аккредитации;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могут свободно перемещаться по ОО (при этом в одной аудитории находится не более одного общественного наблюдателя. Общественный наблюдатель не имеет право входить или выходить из аудитории проведения во время ответа участника);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фиксируют все нарушения во время проведения ИС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доводят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сведения ответственного организатора ОО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4113" y="5653683"/>
            <a:ext cx="6837362" cy="655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Должностные лица </a:t>
            </a:r>
            <a:r>
              <a:rPr lang="ru-RU" sz="2000" b="1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Министерства образования и науки РСО-Алания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66"/>
          <p:cNvSpPr>
            <a:spLocks noChangeArrowheads="1"/>
          </p:cNvSpPr>
          <p:nvPr/>
        </p:nvSpPr>
        <p:spPr bwMode="auto">
          <a:xfrm>
            <a:off x="0" y="630932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96149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Схемы оценивания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Выбор схемы оценивания определяется на уровне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 оценивания 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реального времени)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аудиозаписи)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549803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549803"/>
            <a:ext cx="42679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экспертов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 проведения;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итогового собеседования осуществляется экспертом непосредственно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процессе ответа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необходимости возможно повторное прослушивание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записи ответов отдельных участников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4716016" y="255502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4716016" y="2555026"/>
            <a:ext cx="41764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осуществляется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экспертом после окончания проведения итогового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(по аудиозаписи);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ведение двух аудиозаписей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потоковой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персональной;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прослушивание участником ИС своей аудиозаписи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окончании ответа</a:t>
            </a:r>
          </a:p>
        </p:txBody>
      </p:sp>
    </p:spTree>
    <p:extLst>
      <p:ext uri="{BB962C8B-B14F-4D97-AF65-F5344CB8AC3E}">
        <p14:creationId xmlns:p14="http://schemas.microsoft.com/office/powerpoint/2010/main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Помещения, используемые при проведении ИС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учебного процесса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в ОО во время проведения ИС </a:t>
            </a:r>
            <a:b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636912"/>
            <a:ext cx="8307586" cy="426824"/>
          </a:xfrm>
          <a:prstGeom prst="bentConnector3">
            <a:avLst>
              <a:gd name="adj1" fmla="val 7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636912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обеспечить тишину и порядок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местах проведения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7423" y="1196752"/>
            <a:ext cx="5408873" cy="4582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ОО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766" y="3717032"/>
            <a:ext cx="850670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 используются: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4362298"/>
            <a:ext cx="2104165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6380" y="4362298"/>
            <a:ext cx="2813732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8144" y="4362298"/>
            <a:ext cx="2952328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821" y="5013175"/>
            <a:ext cx="5593323" cy="1538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в которые участники переходят после прохождения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решению руководителя ОО).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потоков (встречи, общение)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до и после ИС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296862" y="3146192"/>
            <a:ext cx="4131122" cy="426824"/>
          </a:xfrm>
          <a:prstGeom prst="bentConnector3">
            <a:avLst>
              <a:gd name="adj1" fmla="val 19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323528" y="3068960"/>
            <a:ext cx="4208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удитории изолированы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остальных учебных кабинетов ОО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2161" y="5066636"/>
            <a:ext cx="2880320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ИС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входа в аудитории подготовки и проведения)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0" y="312837"/>
            <a:ext cx="913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27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66532" y="1299255"/>
            <a:ext cx="234950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016402"/>
            <a:ext cx="913923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4" y="1290885"/>
            <a:ext cx="5620494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5" y="3824065"/>
            <a:ext cx="8248487" cy="1549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использование средств мобильной связи, фото-, аудио- </a:t>
            </a: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видеоаппаратуры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9263" y="5661248"/>
            <a:ext cx="8266770" cy="913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Наличие черных гелевых ручек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участников,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экзаменаторов-собеседников и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экспертов!</a:t>
            </a:r>
          </a:p>
        </p:txBody>
      </p:sp>
      <p:pic>
        <p:nvPicPr>
          <p:cNvPr id="45" name="Picture 23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32" y="1315130"/>
            <a:ext cx="223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C:\Users\tihonovskaya\Desktop\dJlz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r="11913"/>
          <a:stretch/>
        </p:blipFill>
        <p:spPr bwMode="auto">
          <a:xfrm>
            <a:off x="956123" y="1502671"/>
            <a:ext cx="1887685" cy="1889192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087663" y="1665441"/>
            <a:ext cx="227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НАЧАЛО 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9:00 часов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подготовки</a:t>
            </a:r>
            <a:endParaRPr lang="ru-RU" alt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Формы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7" y="1268761"/>
            <a:ext cx="4911799" cy="195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Соединительная линия уступом 37"/>
          <p:cNvCxnSpPr/>
          <p:nvPr/>
        </p:nvCxnSpPr>
        <p:spPr>
          <a:xfrm flipV="1">
            <a:off x="296863" y="1281113"/>
            <a:ext cx="8451850" cy="2075879"/>
          </a:xfrm>
          <a:prstGeom prst="bentConnector3">
            <a:avLst>
              <a:gd name="adj1" fmla="val 5834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24103" y="1386194"/>
            <a:ext cx="3712393" cy="746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проверяет список участников ИС и распределяет их по аудиториям проведения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275" y="247315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11960" y="2636912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24103" y="2204864"/>
            <a:ext cx="3712393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аудитории, осуществляющий перевод участников ИС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подготовки в аудиторию проведения, ставит «Н» неявившемуся участнику и сообщает ответственному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43" idx="0"/>
          </p:cNvCxnSpPr>
          <p:nvPr/>
        </p:nvCxnSpPr>
        <p:spPr>
          <a:xfrm flipH="1">
            <a:off x="4472831" y="1988840"/>
            <a:ext cx="1467321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82307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</a:t>
            </a:r>
            <a:endParaRPr lang="ru-RU" sz="14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4743177" y="2987079"/>
            <a:ext cx="792089" cy="1538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7" y="3429000"/>
            <a:ext cx="5365329" cy="2807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4" y="5877272"/>
            <a:ext cx="5351332" cy="592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724128" y="3429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40388" y="3429000"/>
            <a:ext cx="291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автоматизировано;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24128" y="4095656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40388" y="3879632"/>
            <a:ext cx="262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или техническим специалистом </a:t>
            </a:r>
            <a:r>
              <a:rPr lang="ru-RU" sz="1400" dirty="0">
                <a:latin typeface="Cambria" panose="02040503050406030204" pitchFamily="18" charset="0"/>
              </a:rPr>
              <a:t>до </a:t>
            </a:r>
            <a:r>
              <a:rPr lang="ru-RU" sz="1400" dirty="0" smtClean="0">
                <a:latin typeface="Cambria" panose="02040503050406030204" pitchFamily="18" charset="0"/>
              </a:rPr>
              <a:t>ИС, или экзаменатором-собеседником во время проведения ИС;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342900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4147919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24128" y="5374377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340388" y="5158353"/>
            <a:ext cx="26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экзаменатором-собеседником во время проведения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0" y="542664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24128" y="6021288"/>
            <a:ext cx="36004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340388" y="6039872"/>
            <a:ext cx="26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участником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2160" y="6073551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44462" y="6497141"/>
            <a:ext cx="8820025" cy="3162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удаления участника за нарушение Порядка в столбце 8 делается запись «УДАЛЕН»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Специализированная форма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черновика для эксперта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" y="2636912"/>
            <a:ext cx="8388423" cy="29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058864" y="1208782"/>
            <a:ext cx="6897512" cy="4200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экспертом: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5" y="1700808"/>
            <a:ext cx="4176463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первой схемы оценивания – в режиме реального времени, при ответе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1700808"/>
            <a:ext cx="4536504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второй схемы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– после проведения ИС, при прослушивании аудиозаписи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70" y="4613957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570" y="5000419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447" y="4541949"/>
            <a:ext cx="84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1111111 </a:t>
            </a:r>
            <a:r>
              <a:rPr lang="ru-RU" sz="1400" dirty="0" err="1" smtClean="0"/>
              <a:t>Ахх</a:t>
            </a:r>
            <a:r>
              <a:rPr lang="ru-RU" sz="1400" dirty="0" smtClean="0"/>
              <a:t> </a:t>
            </a:r>
            <a:r>
              <a:rPr lang="ru-RU" sz="1400" dirty="0" err="1" smtClean="0"/>
              <a:t>Зхх</a:t>
            </a:r>
            <a:r>
              <a:rPr lang="ru-RU" sz="1400" dirty="0" smtClean="0"/>
              <a:t> </a:t>
            </a:r>
            <a:r>
              <a:rPr lang="ru-RU" sz="1400" dirty="0" err="1" smtClean="0"/>
              <a:t>Охх</a:t>
            </a:r>
            <a:r>
              <a:rPr lang="ru-RU" sz="1400" dirty="0" smtClean="0"/>
              <a:t>     1    0      1    1     0    0     1     0   1     0      1     0    0    1     0    0      0    0    0      </a:t>
            </a:r>
            <a:r>
              <a:rPr lang="ru-RU" b="1" dirty="0" smtClean="0"/>
              <a:t>7</a:t>
            </a:r>
            <a:r>
              <a:rPr lang="ru-RU" sz="1400" dirty="0" smtClean="0"/>
              <a:t>       </a:t>
            </a:r>
            <a:r>
              <a:rPr lang="ru-RU" sz="1000" b="1" dirty="0" smtClean="0"/>
              <a:t>незачет</a:t>
            </a:r>
            <a:endParaRPr lang="ru-RU" sz="10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5536" y="5445224"/>
            <a:ext cx="8424936" cy="1235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оценивания ответа участника ИС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ИС только после проверки им заполненной специализированной формы черновика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ИС,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набравшим не менее 10 баллов из 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19 критериям оценивания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20479</TotalTime>
  <Words>1234</Words>
  <Application>Microsoft Office PowerPoint</Application>
  <PresentationFormat>Экран (4:3)</PresentationFormat>
  <Paragraphs>270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Участники итогового собеседования</vt:lpstr>
      <vt:lpstr>Лица, привлекаемые к организации, проведению и оцениванию итогового собеседования</vt:lpstr>
      <vt:lpstr>Лица, имеющие право находиться в ОО  при проведении ИС</vt:lpstr>
      <vt:lpstr>Схемы оценивания итогового собеседования</vt:lpstr>
      <vt:lpstr>Помещения, используемые при проведении ИС</vt:lpstr>
      <vt:lpstr>Презентация PowerPoint</vt:lpstr>
      <vt:lpstr>Формы итогового собеседования</vt:lpstr>
      <vt:lpstr>Специализированная форма  черновика для эксперта</vt:lpstr>
      <vt:lpstr>Оценивание ответов участников ИС с ОВЗ,  детей-инвалидов и инвалидов</vt:lpstr>
      <vt:lpstr>Акты итогового собеседования</vt:lpstr>
      <vt:lpstr>КИМ итогового собеседования</vt:lpstr>
      <vt:lpstr>КИМ итогового собеседования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Царикаева Анжела Руслановна</cp:lastModifiedBy>
  <cp:revision>1064</cp:revision>
  <cp:lastPrinted>2020-01-21T15:13:56Z</cp:lastPrinted>
  <dcterms:created xsi:type="dcterms:W3CDTF">2011-08-25T06:09:31Z</dcterms:created>
  <dcterms:modified xsi:type="dcterms:W3CDTF">2020-01-30T10:44:36Z</dcterms:modified>
</cp:coreProperties>
</file>