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Default Extension="sldx" ContentType="application/vnd.openxmlformats-officedocument.presentationml.slide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  <p:sldMasterId id="2147483732" r:id="rId5"/>
    <p:sldMasterId id="2147483744" r:id="rId6"/>
  </p:sldMasterIdLst>
  <p:sldIdLst>
    <p:sldId id="256" r:id="rId7"/>
    <p:sldId id="257" r:id="rId8"/>
    <p:sldId id="258" r:id="rId9"/>
    <p:sldId id="259" r:id="rId10"/>
    <p:sldId id="270" r:id="rId11"/>
    <p:sldId id="272" r:id="rId12"/>
    <p:sldId id="271" r:id="rId13"/>
    <p:sldId id="273" r:id="rId14"/>
    <p:sldId id="274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9" r:id="rId23"/>
    <p:sldId id="275" r:id="rId24"/>
    <p:sldId id="276" r:id="rId25"/>
    <p:sldId id="277" r:id="rId26"/>
    <p:sldId id="278" r:id="rId27"/>
    <p:sldId id="279" r:id="rId28"/>
    <p:sldId id="280" r:id="rId29"/>
    <p:sldId id="268" r:id="rId30"/>
    <p:sldId id="282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7112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4492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7281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3740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0976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61610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6617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262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8185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7414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8634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17360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21886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8089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09283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94048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95804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33971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19216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34554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31612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4031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46591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03779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039640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51037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72779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28826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75661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19742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16924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51298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5512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13743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07267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47437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360356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70027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15513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05692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67860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73187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46075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4210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52046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46936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71003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40532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311446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51626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31970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63496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19790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62570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120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41833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78068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79554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73956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8453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131322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14204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6490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5262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835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60835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5942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0291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1203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8444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3576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A5373AE-7C76-4913-8D89-CD4C548B2662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25.03.2021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FBF576-FDE8-4B28-B6C2-2685011973DE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0337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5" Type="http://schemas.openxmlformats.org/officeDocument/2006/relationships/image" Target="../media/image7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Relationship Id="rId1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9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______Microsoft_Office_PowerPoint1.sldx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039" r="2306" b="6309"/>
          <a:stretch/>
        </p:blipFill>
        <p:spPr bwMode="auto">
          <a:xfrm>
            <a:off x="379990" y="260648"/>
            <a:ext cx="8496945" cy="4630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43808" y="5039607"/>
            <a:ext cx="39638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марта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1215" y="5805264"/>
            <a:ext cx="79744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 учителей русского языка и литературы  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гимназии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 5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759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8071" y="188640"/>
            <a:ext cx="84969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prstClr val="black"/>
                </a:solidFill>
                <a:latin typeface="Times New Roman"/>
              </a:rPr>
              <a:t> 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9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марта учителями русского языка и литературы в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5-9-х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классах были проведены </a:t>
            </a:r>
            <a:r>
              <a:rPr lang="ru-RU" b="1" dirty="0">
                <a:solidFill>
                  <a:srgbClr val="C00000"/>
                </a:solidFill>
                <a:latin typeface="Times New Roman"/>
              </a:rPr>
              <a:t>уроки </a:t>
            </a:r>
            <a:r>
              <a:rPr lang="ru-RU" b="1" dirty="0" smtClean="0">
                <a:solidFill>
                  <a:srgbClr val="C00000"/>
                </a:solidFill>
                <a:latin typeface="Times New Roman"/>
              </a:rPr>
              <a:t>по темам Всероссийского </a:t>
            </a:r>
            <a:r>
              <a:rPr lang="ru-RU" b="1" dirty="0">
                <a:solidFill>
                  <a:srgbClr val="C00000"/>
                </a:solidFill>
                <a:latin typeface="Times New Roman"/>
              </a:rPr>
              <a:t>конкурса сочинений «Без срока давности</a:t>
            </a:r>
            <a:r>
              <a:rPr lang="ru-RU" b="1" dirty="0" smtClean="0">
                <a:solidFill>
                  <a:srgbClr val="C00000"/>
                </a:solidFill>
                <a:latin typeface="Times New Roman"/>
              </a:rPr>
              <a:t>»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: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«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Отражение событий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ВОВ в истории РСО-А», «ВОВ в истории семьи», «Творчество поэтов-фронтовиков», «Книги, музыкальные произведения, созданные в годы ВОВ». </a:t>
            </a:r>
          </a:p>
          <a:p>
            <a:pPr lvl="0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   Цели и задачи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уроков: </a:t>
            </a:r>
          </a:p>
          <a:p>
            <a:pPr lvl="0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• воспитание уважения к памяти о героических и трагических событиях ВОВ;</a:t>
            </a:r>
          </a:p>
          <a:p>
            <a:pPr lvl="0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• приобщение подрастающего поколения к изучению истории своей страны;</a:t>
            </a:r>
          </a:p>
          <a:p>
            <a:pPr lvl="0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• привлечение детей и молодежи к участию в мероприятиях по сохранению и увековечению памяти о Великой Отечественной войне 1941-1945 годов.</a:t>
            </a:r>
          </a:p>
          <a:p>
            <a:pPr lvl="0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   По окончании уроков учащимся было предложено написать сочинения.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0516">
            <a:off x="120987" y="4546769"/>
            <a:ext cx="2536825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941" y="5211139"/>
            <a:ext cx="166370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28" y="3596739"/>
            <a:ext cx="2157413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820607"/>
            <a:ext cx="1951037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011" y="4687264"/>
            <a:ext cx="2170113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C:\Users\User\Desktop\IMG_895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511" y="3544500"/>
            <a:ext cx="2041291" cy="15309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Desktop\IMG_898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573559"/>
            <a:ext cx="2339752" cy="17548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5949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755589"/>
            <a:ext cx="2616658" cy="22930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528" y="188640"/>
            <a:ext cx="87129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   9 марта в 5 «Б» классе учителем русского языка и литературы </a:t>
            </a:r>
            <a:r>
              <a:rPr lang="ru-RU" sz="1600" b="1" dirty="0" err="1" smtClean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Кокоевой</a:t>
            </a:r>
            <a:r>
              <a:rPr lang="ru-RU" sz="1600" b="1" dirty="0" smtClean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 И. В. была проведена </a:t>
            </a:r>
            <a:r>
              <a:rPr lang="ru-RU" sz="1600" b="1" dirty="0" smtClean="0">
                <a:solidFill>
                  <a:srgbClr val="C00000"/>
                </a:solidFill>
                <a:latin typeface="Comic Sans MS" pitchFamily="66" charset="0"/>
                <a:cs typeface="Times New Roman" panose="02020603050405020304" pitchFamily="18" charset="0"/>
              </a:rPr>
              <a:t>викторина по русскому языку «Счастливый случай»</a:t>
            </a:r>
            <a:r>
              <a:rPr lang="en-US" sz="1600" b="1" dirty="0" smtClean="0">
                <a:solidFill>
                  <a:srgbClr val="C00000"/>
                </a:solidFill>
                <a:latin typeface="Comic Sans MS" pitchFamily="66" charset="0"/>
                <a:cs typeface="Times New Roman" panose="02020603050405020304" pitchFamily="18" charset="0"/>
              </a:rPr>
              <a:t>.</a:t>
            </a:r>
            <a:endParaRPr lang="ru-RU" sz="1600" b="1" dirty="0" smtClean="0">
              <a:solidFill>
                <a:srgbClr val="C00000"/>
              </a:solidFill>
              <a:latin typeface="Comic Sans MS" pitchFamily="66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 Цель:</a:t>
            </a:r>
            <a:r>
              <a:rPr lang="ru-RU" sz="1600" b="1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  </a:t>
            </a:r>
            <a:r>
              <a:rPr lang="ru-RU" sz="1600" b="1" dirty="0" smtClean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обобщение </a:t>
            </a:r>
            <a:r>
              <a:rPr lang="ru-RU" sz="1600" b="1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и систематизация материала, изученного в 5 классе.</a:t>
            </a: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  Задачи:</a:t>
            </a:r>
            <a:endParaRPr lang="ru-RU" sz="1600" b="1" dirty="0">
              <a:solidFill>
                <a:srgbClr val="002060"/>
              </a:solidFill>
              <a:latin typeface="Comic Sans MS" pitchFamily="66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Образовательная: проверка уровня овладения программным материалом учащимися 5-х классов.</a:t>
            </a:r>
          </a:p>
          <a:p>
            <a:pPr algn="just"/>
            <a:r>
              <a:rPr lang="ru-RU" sz="1600" b="1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Развивающая: развитие познавательного интереса к русскому языку; развитие памяти, логического мышления; расширение кругозора.</a:t>
            </a:r>
          </a:p>
          <a:p>
            <a:pPr algn="just"/>
            <a:r>
              <a:rPr lang="ru-RU" sz="1600" b="1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Воспитательная: воспитание любви к русскому языку; воспитание навыка работы в группе (команде</a:t>
            </a:r>
            <a:r>
              <a:rPr lang="ru-RU" sz="1600" b="1" dirty="0" smtClean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).</a:t>
            </a:r>
            <a:endParaRPr lang="en-US" sz="1600" b="1" dirty="0" smtClean="0">
              <a:solidFill>
                <a:srgbClr val="002060"/>
              </a:solidFill>
              <a:latin typeface="Comic Sans MS" pitchFamily="66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   В игре были представлены  разнообразные задания </a:t>
            </a:r>
            <a:r>
              <a:rPr lang="ru-RU" sz="1600" b="1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по русскому языку для </a:t>
            </a:r>
            <a:endParaRPr lang="ru-RU" sz="1600" b="1" dirty="0" smtClean="0">
              <a:solidFill>
                <a:srgbClr val="002060"/>
              </a:solidFill>
              <a:latin typeface="Comic Sans MS" pitchFamily="66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5 </a:t>
            </a:r>
            <a:r>
              <a:rPr lang="ru-RU" sz="1600" b="1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класса</a:t>
            </a:r>
            <a:r>
              <a:rPr lang="ru-RU" sz="1600" b="1" dirty="0" smtClean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Учащиеся проявили интерес и активность при решении заданий</a:t>
            </a:r>
            <a:r>
              <a:rPr lang="en-US" sz="1600" b="1" dirty="0" smtClean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,</a:t>
            </a:r>
            <a:r>
              <a:rPr lang="ru-RU" sz="1600" b="1" dirty="0" smtClean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 показали отличный уровень знаний</a:t>
            </a:r>
            <a:r>
              <a:rPr lang="en-US" sz="1600" b="1" dirty="0" smtClean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.</a:t>
            </a:r>
            <a:endParaRPr lang="ru-RU" sz="1600" b="1" dirty="0">
              <a:solidFill>
                <a:srgbClr val="002060"/>
              </a:solidFill>
              <a:latin typeface="Comic Sans MS" pitchFamily="66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389868"/>
            <a:ext cx="3091678" cy="23187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908" y="4161686"/>
            <a:ext cx="2601618" cy="25462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3722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838" y="4705517"/>
            <a:ext cx="2613029" cy="19597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214" y="332656"/>
            <a:ext cx="87849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  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10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марта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в 5 «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Г»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,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5 «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Д»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,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5 «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Е»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классах (учитель русского языка и литературы Магкиева М. В.) учителем Кокоевой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И. В. была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 проведена </a:t>
            </a: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  <a:cs typeface="Times New Roman" panose="02020603050405020304" pitchFamily="18" charset="0"/>
              </a:rPr>
              <a:t>интеллектуальная игра «Знатоки русского языка»</a:t>
            </a:r>
            <a:r>
              <a:rPr lang="en-US" sz="2000" b="1" dirty="0" smtClean="0">
                <a:solidFill>
                  <a:srgbClr val="C00000"/>
                </a:solidFill>
                <a:latin typeface="Comic Sans MS" pitchFamily="66" charset="0"/>
                <a:cs typeface="Times New Roman" panose="02020603050405020304" pitchFamily="18" charset="0"/>
              </a:rPr>
              <a:t>.</a:t>
            </a: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  Мероприятие было познавательным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,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 учащиеся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проявили заинтересованность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,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показали хороший уровень владения учебным материалом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.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720796"/>
            <a:ext cx="2520280" cy="18902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56" y="2714620"/>
            <a:ext cx="2412268" cy="18092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0" y="4751465"/>
            <a:ext cx="2551765" cy="19138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34" y="4824620"/>
            <a:ext cx="2492102" cy="18690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3421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3" y="116632"/>
            <a:ext cx="896448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   </a:t>
            </a:r>
            <a:r>
              <a:rPr lang="ru-RU" sz="16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10 марта в 8 «Д» классе (учитель русского языка и литературы Кокоева И. В.) прошла </a:t>
            </a:r>
            <a:r>
              <a:rPr lang="ru-RU" sz="1600" b="1" dirty="0" smtClean="0">
                <a:solidFill>
                  <a:srgbClr val="C00000"/>
                </a:solidFill>
                <a:latin typeface="Comic Sans MS" pitchFamily="66" charset="0"/>
                <a:cs typeface="Times New Roman" panose="02020603050405020304" pitchFamily="18" charset="0"/>
              </a:rPr>
              <a:t>игра «Путешествие в страну Фразеологию»</a:t>
            </a:r>
            <a:r>
              <a:rPr lang="en-US" sz="1600" b="1" dirty="0" smtClean="0">
                <a:solidFill>
                  <a:srgbClr val="C00000"/>
                </a:solidFill>
                <a:latin typeface="Comic Sans MS" pitchFamily="66" charset="0"/>
                <a:cs typeface="Times New Roman" panose="02020603050405020304" pitchFamily="18" charset="0"/>
              </a:rPr>
              <a:t>.</a:t>
            </a:r>
            <a:r>
              <a:rPr lang="ru-RU" sz="16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6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Цели игры:</a:t>
            </a:r>
          </a:p>
          <a:p>
            <a:pPr indent="180975">
              <a:buFontTx/>
              <a:buAutoNum type="arabicPeriod"/>
            </a:pPr>
            <a:r>
              <a:rPr lang="ru-RU" sz="16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Формировать интерес к фразеологии, обогащать фразеологический запас учащихся.</a:t>
            </a:r>
          </a:p>
          <a:p>
            <a:pPr marL="180975" indent="-180975">
              <a:buFontTx/>
              <a:buAutoNum type="arabicPeriod"/>
            </a:pPr>
            <a:r>
              <a:rPr lang="ru-RU" sz="16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Прививать любовь к русскому языку</a:t>
            </a:r>
            <a:r>
              <a:rPr lang="en-US" sz="16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.</a:t>
            </a:r>
            <a:endParaRPr lang="ru-RU" sz="1600" b="1" dirty="0" smtClean="0">
              <a:solidFill>
                <a:schemeClr val="tx2">
                  <a:lumMod val="90000"/>
                  <a:lumOff val="10000"/>
                </a:schemeClr>
              </a:solidFill>
              <a:latin typeface="Comic Sans MS" pitchFamily="66" charset="0"/>
              <a:cs typeface="Times New Roman" panose="02020603050405020304" pitchFamily="18" charset="0"/>
            </a:endParaRPr>
          </a:p>
          <a:p>
            <a:pPr indent="180975" algn="just"/>
            <a:r>
              <a:rPr lang="ru-RU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Потребность проникновения в глубину слов  обусловлена </a:t>
            </a:r>
            <a:r>
              <a:rPr lang="ru-RU" sz="16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проявляющейся </a:t>
            </a:r>
            <a:r>
              <a:rPr lang="ru-RU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проблемой современной речевой культуры. </a:t>
            </a:r>
            <a:r>
              <a:rPr lang="ru-RU" sz="16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Игра </a:t>
            </a:r>
            <a:r>
              <a:rPr lang="ru-RU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позволила ввести учащихся в сложный и увлекательный мир русской речи, показать слово как бы изнутри, вскрыть таящиеся в нём возможности, способствовала развитию мотивации к обучению русскому языку и литературе. Проведенное мероприятие способствовало решению лингвистических задач, связанных с вопросами </a:t>
            </a:r>
            <a:r>
              <a:rPr lang="ru-RU" sz="16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фразеологии,</a:t>
            </a:r>
            <a:r>
              <a:rPr lang="ru-RU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 </a:t>
            </a:r>
            <a:r>
              <a:rPr lang="ru-RU" sz="16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закрепило </a:t>
            </a:r>
            <a:r>
              <a:rPr lang="ru-RU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интерес детей к познавательной деятельности.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304427"/>
            <a:ext cx="3168352" cy="23762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367714"/>
            <a:ext cx="3131839" cy="23488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702" y="3500642"/>
            <a:ext cx="2722016" cy="20415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2986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16632"/>
            <a:ext cx="87445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rgbClr val="4D4D4D">
                    <a:lumMod val="50000"/>
                  </a:srgbClr>
                </a:solidFill>
                <a:latin typeface="Comic Sans MS" pitchFamily="66" charset="0"/>
                <a:cs typeface="Times New Roman" panose="02020603050405020304" pitchFamily="18" charset="0"/>
              </a:rPr>
              <a:t>  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11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марта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в 8 «Б» классе (учитель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русского языка и литературы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Кокоева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И. В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.)  прошел </a:t>
            </a:r>
            <a:r>
              <a:rPr lang="ru-RU" sz="1600" b="1" dirty="0" smtClean="0">
                <a:solidFill>
                  <a:srgbClr val="C00000"/>
                </a:solidFill>
                <a:latin typeface="Comic Sans MS" pitchFamily="66" charset="0"/>
                <a:cs typeface="Times New Roman" panose="02020603050405020304" pitchFamily="18" charset="0"/>
              </a:rPr>
              <a:t>«Лингвистический марафон»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с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целью  развивать  интеллектуальные способности  учащихся по русскому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языку, способствовать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развитию речи, мышления, орфографической зоркости; способствовать воспитанию положительной мотивации к учению, 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содействовать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развитию у детей умения осуществлять самоконтроль и взаимоконтроль, самооценку учебной деятельности, умения принимать и сохранять учебную задачу, обеспечить развитие у учащихся умений сравнивать, группировать, выделять нужное, анализировать, принимать участие в работе группами, договариваться, приходить к общему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решению, привить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любовь к родине.</a:t>
            </a:r>
            <a:endParaRPr lang="ru-RU" sz="1600" b="1" dirty="0" smtClean="0">
              <a:solidFill>
                <a:schemeClr val="accent6">
                  <a:lumMod val="50000"/>
                </a:schemeClr>
              </a:solidFill>
              <a:latin typeface="Comic Sans MS" pitchFamily="66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888051"/>
            <a:ext cx="3559944" cy="26699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573016"/>
            <a:ext cx="3775968" cy="28319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6804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6632"/>
            <a:ext cx="86409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 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10 марта в 8 «А»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классе (учитель русского языка и литературы Кокоева И. В.) прошла </a:t>
            </a:r>
            <a:r>
              <a:rPr lang="ru-RU" sz="1600" b="1" dirty="0" smtClean="0">
                <a:solidFill>
                  <a:srgbClr val="C00000"/>
                </a:solidFill>
                <a:latin typeface="Comic Sans MS" pitchFamily="66" charset="0"/>
                <a:cs typeface="Times New Roman" panose="02020603050405020304" pitchFamily="18" charset="0"/>
              </a:rPr>
              <a:t>игра «Путешествие в страну Филологию».</a:t>
            </a:r>
          </a:p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  Цели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- привить любовь к чтению русской литературы, а через нее любовь к русской культуре;</a:t>
            </a:r>
          </a:p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- формировать эстетический вкус на примере литературных произведений;</a:t>
            </a:r>
          </a:p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- развивать словарный запас учащихся, их творческие способности, мышление.</a:t>
            </a:r>
          </a:p>
          <a:p>
            <a:pPr indent="180975"/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Данная интеллектуальная игра развивает способности учащихся, расширяет их кругозор, развивает внимательность, собранность, целеустремленность, воспитывает сообразительность, любознательность. </a:t>
            </a:r>
            <a:r>
              <a:rPr lang="ru-RU" sz="1600" b="1" dirty="0">
                <a:solidFill>
                  <a:prstClr val="black"/>
                </a:solidFill>
                <a:latin typeface="Comic Sans MS" pitchFamily="66" charset="0"/>
                <a:cs typeface="Times New Roman" panose="02020603050405020304" pitchFamily="18" charset="0"/>
              </a:rPr>
              <a:t> </a:t>
            </a:r>
            <a:endParaRPr lang="ru-RU" sz="1600" b="1" dirty="0" smtClean="0">
              <a:solidFill>
                <a:prstClr val="black"/>
              </a:solidFill>
              <a:latin typeface="Comic Sans MS" pitchFamily="66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81" y="4380325"/>
            <a:ext cx="3240360" cy="24302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509603"/>
            <a:ext cx="3168352" cy="2376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997029"/>
            <a:ext cx="2512053" cy="18840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990610"/>
            <a:ext cx="2392040" cy="17940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1837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4464">
            <a:off x="221327" y="4772853"/>
            <a:ext cx="2520280" cy="18902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111741"/>
            <a:ext cx="2424111" cy="18180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1520" y="172427"/>
            <a:ext cx="878497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   10 марта в 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8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«Г» классе (учитель русского языка и литературы Кокоева И. В.) прошла </a:t>
            </a:r>
            <a:r>
              <a:rPr lang="ru-RU" sz="1600" b="1" dirty="0" smtClean="0">
                <a:solidFill>
                  <a:srgbClr val="C00000"/>
                </a:solidFill>
                <a:latin typeface="Comic Sans MS" pitchFamily="66" charset="0"/>
              </a:rPr>
              <a:t>интерактивная викторина «Своя игра».</a:t>
            </a:r>
          </a:p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   Для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интеллектуальной викторины были отобраны наиболее интересные вопросы. Задания составлялись на основе изученного материала,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также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присутствовали задания творческого характера, за выполнение каждого задания на табло отмечались очки. Мероприятие целей достигло, воспитательные, развивающие задачи реализованы. Игра способствовала расширению кругозора не только в области лингвистики, но и в других областях: естествознании, географии и биологии,  помогла творческому развитию личности школьника и активизировала его познавательную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самостоятельность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.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  <a:cs typeface="Times New Roman" panose="02020603050405020304" pitchFamily="18" charset="0"/>
            </a:endParaRPr>
          </a:p>
          <a:p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102" y="4937751"/>
            <a:ext cx="2355034" cy="17662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111741"/>
            <a:ext cx="3043408" cy="22825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8553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4249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1B587C">
                    <a:lumMod val="50000"/>
                  </a:srgbClr>
                </a:solidFill>
                <a:latin typeface="Comic Sans MS" pitchFamily="66" charset="0"/>
              </a:rPr>
              <a:t>  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11 марта педагогом-библиотекарем Бабкиной Н. В. в 5 «Г», 5 «Д», 5 «Е» классах (учитель русского языка и литературы Магкиева М. В.) было проведено </a:t>
            </a: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мероприятие «От глиняной таблички до первой странички»,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во время которого ребята познакомились с историей появления бумаги, книги, первых типографий. Была представлена также книжная выставка «Откуда берутся книги?».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Лия\Desktop\3b53fe49-5ada-4e66-9fce-9cb80341814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852936"/>
            <a:ext cx="2603781" cy="1952836"/>
          </a:xfrm>
          <a:prstGeom prst="rect">
            <a:avLst/>
          </a:prstGeom>
          <a:noFill/>
        </p:spPr>
      </p:pic>
      <p:pic>
        <p:nvPicPr>
          <p:cNvPr id="1027" name="Picture 3" descr="C:\Users\Лия\Desktop\48a7a44d-d3f5-4c2a-8ff7-6fdaa2a92f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3933056"/>
            <a:ext cx="1923678" cy="2564904"/>
          </a:xfrm>
          <a:prstGeom prst="rect">
            <a:avLst/>
          </a:prstGeom>
          <a:noFill/>
        </p:spPr>
      </p:pic>
      <p:pic>
        <p:nvPicPr>
          <p:cNvPr id="1028" name="Picture 4" descr="C:\Users\Лия\Desktop\674bc635-1217-41c5-b4b9-aeba776ba7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708920"/>
            <a:ext cx="2195736" cy="1646802"/>
          </a:xfrm>
          <a:prstGeom prst="rect">
            <a:avLst/>
          </a:prstGeom>
          <a:noFill/>
        </p:spPr>
      </p:pic>
      <p:pic>
        <p:nvPicPr>
          <p:cNvPr id="1029" name="Picture 5" descr="C:\Users\Лия\Desktop\93ff3c4b-89ce-4859-8475-501377fbe9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4437112"/>
            <a:ext cx="2627784" cy="19708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2529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6409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   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</a:rPr>
              <a:t>13 марта в 8 «В» классе (учитель русского языка и литературы</a:t>
            </a:r>
            <a:r>
              <a:rPr kumimoji="0" lang="ru-RU" sz="18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</a:rPr>
              <a:t> Подколзина Н. Н.) учителем Кобиашвили Л. Ю. была проведена </a:t>
            </a:r>
            <a:r>
              <a:rPr kumimoji="0" lang="ru-RU" sz="18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</a:rPr>
              <a:t>лингвистическая игра «Грамотеи».</a:t>
            </a:r>
          </a:p>
          <a:p>
            <a:r>
              <a:rPr lang="ru-RU" b="1" dirty="0">
                <a:solidFill>
                  <a:srgbClr val="002060"/>
                </a:solidFill>
                <a:latin typeface="Comic Sans MS" pitchFamily="66" charset="0"/>
              </a:rPr>
              <a:t>Цель игры:</a:t>
            </a:r>
          </a:p>
          <a:p>
            <a:pPr>
              <a:buFont typeface="+mj-lt"/>
              <a:buAutoNum type="arabicPeriod"/>
            </a:pPr>
            <a:r>
              <a:rPr lang="ru-RU" b="1" dirty="0">
                <a:solidFill>
                  <a:srgbClr val="002060"/>
                </a:solidFill>
                <a:latin typeface="Comic Sans MS" pitchFamily="66" charset="0"/>
              </a:rPr>
              <a:t>Актуализировать знания по русскому языку и литературе за курс 5–8 классов, </a:t>
            </a: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раскрыть многообразие </a:t>
            </a:r>
            <a:r>
              <a:rPr lang="ru-RU" b="1" dirty="0">
                <a:solidFill>
                  <a:srgbClr val="002060"/>
                </a:solidFill>
                <a:latin typeface="Comic Sans MS" pitchFamily="66" charset="0"/>
              </a:rPr>
              <a:t>и </a:t>
            </a: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богатство </a:t>
            </a:r>
            <a:r>
              <a:rPr lang="ru-RU" b="1" dirty="0">
                <a:solidFill>
                  <a:srgbClr val="002060"/>
                </a:solidFill>
                <a:latin typeface="Comic Sans MS" pitchFamily="66" charset="0"/>
              </a:rPr>
              <a:t>русского </a:t>
            </a: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языка.</a:t>
            </a:r>
            <a:endParaRPr lang="ru-RU" b="1" dirty="0">
              <a:solidFill>
                <a:srgbClr val="002060"/>
              </a:solidFill>
              <a:latin typeface="Comic Sans MS" pitchFamily="66" charset="0"/>
            </a:endParaRPr>
          </a:p>
          <a:p>
            <a:pPr>
              <a:buFont typeface="+mj-lt"/>
              <a:buAutoNum type="arabicPeriod"/>
            </a:pPr>
            <a:r>
              <a:rPr lang="ru-RU" b="1" dirty="0">
                <a:solidFill>
                  <a:srgbClr val="002060"/>
                </a:solidFill>
                <a:latin typeface="Comic Sans MS" pitchFamily="66" charset="0"/>
              </a:rPr>
              <a:t>Развитие навыков работы в группе в условиях соревнования, умений применения знаний в условиях викторины и ведения </a:t>
            </a: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дебатов.</a:t>
            </a:r>
            <a:endParaRPr lang="ru-RU" b="1" dirty="0">
              <a:solidFill>
                <a:srgbClr val="002060"/>
              </a:solidFill>
              <a:latin typeface="Comic Sans MS" pitchFamily="66" charset="0"/>
            </a:endParaRPr>
          </a:p>
          <a:p>
            <a:pPr>
              <a:buFont typeface="+mj-lt"/>
              <a:buAutoNum type="arabicPeriod"/>
            </a:pPr>
            <a:r>
              <a:rPr lang="ru-RU" b="1" dirty="0">
                <a:solidFill>
                  <a:srgbClr val="002060"/>
                </a:solidFill>
                <a:latin typeface="Comic Sans MS" pitchFamily="66" charset="0"/>
              </a:rPr>
              <a:t>Привить качества, необходимые для лидерства, воспитать чувства дружбы и взаимопомощи, привить интерес к русскому языку и </a:t>
            </a: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литературе.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pic>
        <p:nvPicPr>
          <p:cNvPr id="3074" name="Picture 2" descr="C:\Users\User\Desktop\Новая папка\IMG_89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88" y="3379684"/>
            <a:ext cx="2658041" cy="21594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Новая папка\IMG_89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088" y="4572609"/>
            <a:ext cx="2843808" cy="21328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Новая папка\IMG_89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379685"/>
            <a:ext cx="2879304" cy="21594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8104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omic Sans MS" pitchFamily="66" charset="0"/>
              </a:rPr>
              <a:t>   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Учащиеся 6 «А», 6 «В» классов (учитель русского языка и литературы Габанова С. Г.) подготовили 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</a:rPr>
              <a:t>ролики-буктрейлеры и презентации по любимым книгам. 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Каждый ученик написал письмо любимому герою.</a:t>
            </a:r>
          </a:p>
          <a:p>
            <a:pPr lvl="0"/>
            <a:r>
              <a:rPr lang="ru-RU" b="1" kern="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 Цель: учить писать письмо любимому литературному герою; высказывать точку зрения по поводу других произведений; развивать связную речь; воспитывать интерес и уважение к выбору героев </a:t>
            </a:r>
            <a:r>
              <a:rPr lang="ru-RU" b="1" kern="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одноклассниками; повышать интерес </a:t>
            </a:r>
            <a:r>
              <a:rPr lang="ru-RU" b="1" kern="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к </a:t>
            </a:r>
            <a:r>
              <a:rPr lang="ru-RU" b="1" kern="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литературе</a:t>
            </a:r>
            <a:r>
              <a:rPr lang="ru-RU" b="1" kern="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, чтению; расширять кругозор, учить работать сообща.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4098" name="Picture 2" descr="C:\Users\User\Desktop\9fa4fdb2-c1f2-4246-84ba-50a3c73ba5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90" t="6031" r="8095" b="1746"/>
          <a:stretch/>
        </p:blipFill>
        <p:spPr bwMode="auto">
          <a:xfrm>
            <a:off x="179512" y="5196283"/>
            <a:ext cx="1051924" cy="15090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8fdf3c67-f2bb-47ac-926c-b5178537566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28" t="12063"/>
          <a:stretch/>
        </p:blipFill>
        <p:spPr bwMode="auto">
          <a:xfrm>
            <a:off x="715173" y="4288985"/>
            <a:ext cx="2004408" cy="14127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80f89a18-600b-4582-9635-7f55947b16a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4285" r="4286" b="13450"/>
          <a:stretch/>
        </p:blipFill>
        <p:spPr bwMode="auto">
          <a:xfrm>
            <a:off x="1840356" y="2794952"/>
            <a:ext cx="1464758" cy="10664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5fb94cef-90ed-4564-93d6-a2ee0a5e76d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190"/>
          <a:stretch/>
        </p:blipFill>
        <p:spPr bwMode="auto">
          <a:xfrm>
            <a:off x="183095" y="2730768"/>
            <a:ext cx="1534282" cy="17144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2264eb11-ba52-4b91-a705-7e01da22e0c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86" t="15874" b="6996"/>
          <a:stretch/>
        </p:blipFill>
        <p:spPr bwMode="auto">
          <a:xfrm>
            <a:off x="1826834" y="5301208"/>
            <a:ext cx="1302052" cy="14761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User\Desktop\7d91dd4b-de49-42b0-bde5-eeb0467bd81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62" t="7301" r="4286"/>
          <a:stretch/>
        </p:blipFill>
        <p:spPr bwMode="auto">
          <a:xfrm>
            <a:off x="3419872" y="5300194"/>
            <a:ext cx="1049905" cy="14127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User\Desktop\7e96c868-02bc-4f75-a644-a3f456a4603d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397" b="4285"/>
          <a:stretch/>
        </p:blipFill>
        <p:spPr bwMode="auto">
          <a:xfrm>
            <a:off x="3064169" y="3815773"/>
            <a:ext cx="1246509" cy="13348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User\Desktop\9972a450-0df1-46f9-9967-dcccdfe1792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21" t="12540" r="12540"/>
          <a:stretch/>
        </p:blipFill>
        <p:spPr bwMode="auto">
          <a:xfrm>
            <a:off x="4328190" y="2669441"/>
            <a:ext cx="1166530" cy="16480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User\Desktop\7f746fd0-0bf7-4751-bd32-d06f43f37dd8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67" t="7301" r="12328"/>
          <a:stretch/>
        </p:blipFill>
        <p:spPr bwMode="auto">
          <a:xfrm rot="16200000">
            <a:off x="5033575" y="4776874"/>
            <a:ext cx="1502285" cy="22670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User\Desktop\b261acfe-30e7-4ab5-baf4-7122a67d8c9c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630"/>
          <a:stretch/>
        </p:blipFill>
        <p:spPr bwMode="auto">
          <a:xfrm>
            <a:off x="5292080" y="3724525"/>
            <a:ext cx="1347614" cy="14261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:\Users\User\Desktop\32bb1286-0e26-4f4c-85d3-d9a426d3ac4e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508"/>
          <a:stretch/>
        </p:blipFill>
        <p:spPr bwMode="auto">
          <a:xfrm>
            <a:off x="6158868" y="2437122"/>
            <a:ext cx="1249683" cy="15578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C:\Users\User\Desktop\385a86d0-4079-4b84-a13e-8b640f10731e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97" t="23968" r="8125" b="2115"/>
          <a:stretch/>
        </p:blipFill>
        <p:spPr bwMode="auto">
          <a:xfrm>
            <a:off x="7236296" y="4869160"/>
            <a:ext cx="1476333" cy="16652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C:\Users\User\Desktop\38fbc610-611e-44c1-9be0-6c7d0a021f0f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16" t="28095" r="4385" b="4719"/>
          <a:stretch/>
        </p:blipFill>
        <p:spPr bwMode="auto">
          <a:xfrm>
            <a:off x="7329460" y="3380601"/>
            <a:ext cx="1383169" cy="13380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C:\Users\User\Desktop\7db349d9-bc73-4925-b209-4e33dbcbb609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28" t="31270" b="6996"/>
          <a:stretch/>
        </p:blipFill>
        <p:spPr bwMode="auto">
          <a:xfrm>
            <a:off x="7655518" y="2677014"/>
            <a:ext cx="1267405" cy="10780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9337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53218"/>
            <a:ext cx="8219256" cy="627212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798"/>
            <a:ext cx="8640960" cy="650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77800"/>
            <a:ext cx="8645525" cy="651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0457" y="170543"/>
            <a:ext cx="875603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sz="2200" dirty="0">
                <a:solidFill>
                  <a:srgbClr val="C1985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Предметная неделя давно уже является эффективным средством воспитания любви и внимания к предметам в школе, </a:t>
            </a:r>
            <a:r>
              <a:rPr lang="ru-RU" sz="2200" dirty="0" smtClean="0">
                <a:solidFill>
                  <a:srgbClr val="C1985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так как она </a:t>
            </a:r>
            <a:r>
              <a:rPr lang="ru-RU" sz="2200" dirty="0">
                <a:solidFill>
                  <a:srgbClr val="C1985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предполагает развитие у школьников </a:t>
            </a:r>
            <a:r>
              <a:rPr lang="ru-RU" sz="2200" dirty="0" smtClean="0">
                <a:solidFill>
                  <a:srgbClr val="C1985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интереса </a:t>
            </a:r>
            <a:r>
              <a:rPr lang="ru-RU" sz="2200" dirty="0">
                <a:solidFill>
                  <a:srgbClr val="C1985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к предмету, </a:t>
            </a:r>
            <a:r>
              <a:rPr lang="ru-RU" sz="2200" dirty="0" smtClean="0">
                <a:solidFill>
                  <a:srgbClr val="C1985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пробуждает </a:t>
            </a:r>
            <a:r>
              <a:rPr lang="ru-RU" sz="2200" dirty="0">
                <a:solidFill>
                  <a:srgbClr val="C1985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желание самостоятельно работать с дополнительной литературой, словарями, справочниками, научно-популярной литературой. Кроме того, предметная неделя является одной из форм учебной деятельности, которая может повлиять на развитие личностных особенностей учащихся. При этом ученик стремится к самореализации, у него формируются навыки планирования и самоконтроля, ему приходится проявлять интеллектуальные способности. Предметная неделя даёт хорошую возможность и учителям лишний раз продемонстрировать значимость изучаемых в школе предметов, а также является массовым и увлекательным ученическим соревнованием.</a:t>
            </a:r>
          </a:p>
        </p:txBody>
      </p:sp>
    </p:spTree>
    <p:extLst>
      <p:ext uri="{BB962C8B-B14F-4D97-AF65-F5344CB8AC3E}">
        <p14:creationId xmlns="" xmlns:p14="http://schemas.microsoft.com/office/powerpoint/2010/main" val="60259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424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kern="0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   В 11 «Б», 11 «Г» классах (учитель </a:t>
            </a:r>
            <a:r>
              <a:rPr lang="ru-RU" b="1" kern="0" dirty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русского языка и литературы Габанова С. Г</a:t>
            </a:r>
            <a:r>
              <a:rPr lang="ru-RU" b="1" kern="0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.) прошла </a:t>
            </a:r>
            <a:r>
              <a:rPr lang="ru-RU" b="1" kern="0" dirty="0" smtClean="0">
                <a:solidFill>
                  <a:srgbClr val="C00000"/>
                </a:solidFill>
                <a:latin typeface="Comic Sans MS" pitchFamily="66" charset="0"/>
              </a:rPr>
              <a:t>игра «Лингвистическое кафе». </a:t>
            </a:r>
          </a:p>
          <a:p>
            <a:pPr lvl="0"/>
            <a:r>
              <a:rPr lang="ru-RU" b="1" kern="0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  Цель: подготовка к ЕГЭ</a:t>
            </a:r>
            <a:r>
              <a:rPr lang="ru-RU" b="1" kern="0" dirty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.</a:t>
            </a:r>
          </a:p>
          <a:p>
            <a:pPr lvl="0"/>
            <a:r>
              <a:rPr lang="ru-RU" b="1" kern="0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  Задачи</a:t>
            </a:r>
            <a:r>
              <a:rPr lang="ru-RU" b="1" kern="0" dirty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:</a:t>
            </a:r>
          </a:p>
          <a:p>
            <a:pPr lvl="0"/>
            <a:r>
              <a:rPr lang="ru-RU" b="1" kern="0" dirty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- вспомнить </a:t>
            </a:r>
            <a:r>
              <a:rPr lang="ru-RU" b="1" kern="0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ранее изученный </a:t>
            </a:r>
            <a:r>
              <a:rPr lang="ru-RU" b="1" kern="0" dirty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материал;</a:t>
            </a:r>
          </a:p>
          <a:p>
            <a:pPr lvl="0"/>
            <a:r>
              <a:rPr lang="ru-RU" b="1" kern="0" dirty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- уметь </a:t>
            </a:r>
            <a:r>
              <a:rPr lang="ru-RU" b="1" kern="0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применять теоретические </a:t>
            </a:r>
            <a:r>
              <a:rPr lang="ru-RU" b="1" kern="0" dirty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знания </a:t>
            </a:r>
            <a:r>
              <a:rPr lang="ru-RU" b="1" kern="0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на практике</a:t>
            </a:r>
            <a:r>
              <a:rPr lang="ru-RU" b="1" kern="0" dirty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;</a:t>
            </a:r>
          </a:p>
          <a:p>
            <a:pPr lvl="0"/>
            <a:r>
              <a:rPr lang="ru-RU" b="1" kern="0" dirty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-проявить </a:t>
            </a:r>
            <a:r>
              <a:rPr lang="ru-RU" b="1" kern="0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творческие способности </a:t>
            </a:r>
            <a:r>
              <a:rPr lang="ru-RU" b="1" kern="0" dirty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в </a:t>
            </a:r>
            <a:r>
              <a:rPr lang="ru-RU" b="1" kern="0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выполнении некоторых </a:t>
            </a:r>
            <a:r>
              <a:rPr lang="ru-RU" b="1" kern="0" dirty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заданий;</a:t>
            </a:r>
          </a:p>
          <a:p>
            <a:pPr lvl="0"/>
            <a:r>
              <a:rPr lang="ru-RU" b="1" kern="0" dirty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- уметь </a:t>
            </a:r>
            <a:r>
              <a:rPr lang="ru-RU" b="1" kern="0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работать самостоятельно.</a:t>
            </a:r>
            <a:endParaRPr lang="ru-RU" b="1" kern="0" dirty="0">
              <a:solidFill>
                <a:schemeClr val="bg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2512786"/>
            <a:ext cx="5376597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7827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image-23-03-21-11-45-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31" y="2874657"/>
            <a:ext cx="2808312" cy="21179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image-23-03-21-11-45-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4442">
            <a:off x="7345063" y="2231998"/>
            <a:ext cx="1316073" cy="19259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image-23-03-21-11-45-3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758035"/>
            <a:ext cx="2700300" cy="20252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image-23-03-21-11-45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5937">
            <a:off x="5594083" y="4148998"/>
            <a:ext cx="3105844" cy="23293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332656"/>
            <a:ext cx="87129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   </a:t>
            </a:r>
            <a:r>
              <a:rPr lang="ru-RU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pitchFamily="66" charset="0"/>
              </a:rPr>
              <a:t>10 марта в 10-х классах (учитель русского языка и литературы Уртаева З. Р.) была </a:t>
            </a:r>
            <a:r>
              <a:rPr lang="ru-RU" b="1" dirty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pitchFamily="66" charset="0"/>
              </a:rPr>
              <a:t>проведена </a:t>
            </a:r>
            <a:r>
              <a:rPr lang="ru-RU" b="1" dirty="0">
                <a:solidFill>
                  <a:srgbClr val="C00000"/>
                </a:solidFill>
                <a:latin typeface="Comic Sans MS" pitchFamily="66" charset="0"/>
              </a:rPr>
              <a:t>литературная игра «Человек есть тайна» </a:t>
            </a:r>
            <a:r>
              <a:rPr lang="ru-RU" b="1" dirty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pitchFamily="66" charset="0"/>
              </a:rPr>
              <a:t> (по роману Ф.М. Достоевского «Преступление и наказание»).  </a:t>
            </a:r>
            <a:endParaRPr lang="ru-RU" b="1" dirty="0" smtClean="0">
              <a:solidFill>
                <a:schemeClr val="tx2">
                  <a:lumMod val="75000"/>
                  <a:lumOff val="25000"/>
                </a:schemeClr>
              </a:solidFill>
              <a:latin typeface="Comic Sans MS" pitchFamily="66" charset="0"/>
            </a:endParaRPr>
          </a:p>
          <a:p>
            <a:r>
              <a:rPr lang="ru-RU" b="1" dirty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pitchFamily="66" charset="0"/>
              </a:rPr>
              <a:t>  Учащиеся </a:t>
            </a:r>
            <a:r>
              <a:rPr lang="ru-RU" b="1" dirty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pitchFamily="66" charset="0"/>
              </a:rPr>
              <a:t>разделились на три команды. Вопросы были объединены в тематические блоки. Каждая команда, согласно правилам игры, старалась опередить соперников, чтобы получить заветные баллы.  </a:t>
            </a:r>
          </a:p>
          <a:p>
            <a:r>
              <a:rPr lang="ru-RU" b="1" dirty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pitchFamily="66" charset="0"/>
              </a:rPr>
              <a:t>Игра получилась напряжённой, азартной и в то же время познавательной. 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>
              <a:effectLst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074" y="2508172"/>
            <a:ext cx="1489923" cy="224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4243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PHOTO-2021-03-18-17-17-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310185"/>
            <a:ext cx="1741109" cy="23263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PHOTO-2021-03-18-17-17-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60440"/>
            <a:ext cx="1945473" cy="26095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PHOTO-2021-03-18-17-17-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310" t="16393" b="20573"/>
          <a:stretch/>
        </p:blipFill>
        <p:spPr bwMode="auto">
          <a:xfrm rot="21100742">
            <a:off x="2491907" y="3727820"/>
            <a:ext cx="1899930" cy="14073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AppData\Local\Temp\PHOTO-2021-03-18-17-17-0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518" r="8113" b="13595"/>
          <a:stretch/>
        </p:blipFill>
        <p:spPr bwMode="auto">
          <a:xfrm>
            <a:off x="4797896" y="3466764"/>
            <a:ext cx="2264161" cy="17563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ser\AppData\Local\Temp\PHOTO-2021-03-18-17-17-0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" b="25531"/>
          <a:stretch/>
        </p:blipFill>
        <p:spPr bwMode="auto">
          <a:xfrm>
            <a:off x="3059832" y="5385646"/>
            <a:ext cx="2244338" cy="12508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260648"/>
            <a:ext cx="828092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5F5F5F">
                    <a:lumMod val="50000"/>
                  </a:srgbClr>
                </a:solidFill>
                <a:effectLst/>
                <a:uLnTx/>
                <a:uFillTx/>
                <a:latin typeface="Comic Sans MS" pitchFamily="66" charset="0"/>
              </a:rPr>
              <a:t>   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В 5  «А», 5 «В» классах (учитель русского языка и литературы Кусаева</a:t>
            </a:r>
            <a:r>
              <a:rPr kumimoji="0" lang="ru-RU" sz="1800" b="1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 Е. М.) прошла </a:t>
            </a:r>
            <a:r>
              <a:rPr kumimoji="0" lang="ru-RU" sz="18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</a:rPr>
              <a:t>литературная викторина «Как хорошо уметь читать!». 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 </a:t>
            </a:r>
            <a:r>
              <a:rPr lang="ru-RU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  </a:t>
            </a:r>
            <a:r>
              <a:rPr kumimoji="0" lang="ru-RU" sz="1800" b="1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Ребята узнавали известные жанры устного народного творчества, разгадывали загадки, состязались в знании известных произведений любимых детских авторов. Завершилась игра награждением знатоков, которых выбрали участники команд.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358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AppData\Local\Temp\IMG_917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7301" r="50000" b="27619"/>
          <a:stretch/>
        </p:blipFill>
        <p:spPr bwMode="auto">
          <a:xfrm>
            <a:off x="107504" y="5229200"/>
            <a:ext cx="2246309" cy="14661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AppData\Local\Temp\IMG_917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2063" r="50000" b="42857"/>
          <a:stretch/>
        </p:blipFill>
        <p:spPr bwMode="auto">
          <a:xfrm>
            <a:off x="1691680" y="3717032"/>
            <a:ext cx="2016224" cy="13160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AppData\Local\Temp\IMG_917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7302" r="50000" b="58254"/>
          <a:stretch/>
        </p:blipFill>
        <p:spPr bwMode="auto">
          <a:xfrm>
            <a:off x="6444208" y="5229200"/>
            <a:ext cx="2303414" cy="14401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AppData\Local\Temp\IMG_9179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50000" b="27778"/>
          <a:stretch/>
        </p:blipFill>
        <p:spPr bwMode="auto">
          <a:xfrm rot="447960">
            <a:off x="5580112" y="3533947"/>
            <a:ext cx="1584382" cy="152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User\AppData\Local\Temp\IMG_9179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27459" b="50001"/>
          <a:stretch/>
        </p:blipFill>
        <p:spPr bwMode="auto">
          <a:xfrm>
            <a:off x="3851920" y="5149621"/>
            <a:ext cx="1584382" cy="15457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88569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   В 7 «А», «Б», «В», «Г» классах </a:t>
            </a:r>
            <a:r>
              <a:rPr lang="ru-RU" b="1" dirty="0">
                <a:solidFill>
                  <a:srgbClr val="002060"/>
                </a:solidFill>
                <a:latin typeface="Comic Sans MS" pitchFamily="66" charset="0"/>
              </a:rPr>
              <a:t>(учитель русского языка и литературы </a:t>
            </a: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Семенова Н. А.) были проведены </a:t>
            </a:r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уроки-путешествия «Замечательная планета Русский язык». </a:t>
            </a:r>
          </a:p>
          <a:p>
            <a:r>
              <a:rPr lang="ru-RU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 Цель</a:t>
            </a:r>
            <a:r>
              <a:rPr lang="ru-RU" b="1" dirty="0">
                <a:solidFill>
                  <a:srgbClr val="002060"/>
                </a:solidFill>
                <a:latin typeface="Comic Sans MS" pitchFamily="66" charset="0"/>
              </a:rPr>
              <a:t>: повышение мотивации учебной деятельности за счёт нестандартной формы урока. </a:t>
            </a:r>
            <a:br>
              <a:rPr lang="ru-RU" b="1" dirty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b="1" dirty="0">
                <a:solidFill>
                  <a:srgbClr val="002060"/>
                </a:solidFill>
                <a:latin typeface="Comic Sans MS" pitchFamily="66" charset="0"/>
              </a:rPr>
              <a:t>Задачи: </a:t>
            </a:r>
            <a:br>
              <a:rPr lang="ru-RU" b="1" dirty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- обобщить </a:t>
            </a:r>
            <a:r>
              <a:rPr lang="ru-RU" b="1" dirty="0">
                <a:solidFill>
                  <a:srgbClr val="002060"/>
                </a:solidFill>
                <a:latin typeface="Comic Sans MS" pitchFamily="66" charset="0"/>
              </a:rPr>
              <a:t>изученный материал по разделам русского языка (фонетика, морфемика, орфография); </a:t>
            </a:r>
            <a:endParaRPr lang="ru-RU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- формировать </a:t>
            </a:r>
            <a:r>
              <a:rPr lang="ru-RU" b="1" dirty="0">
                <a:solidFill>
                  <a:srgbClr val="002060"/>
                </a:solidFill>
                <a:latin typeface="Comic Sans MS" pitchFamily="66" charset="0"/>
              </a:rPr>
              <a:t>умения применять полученные знания на практике; </a:t>
            </a:r>
            <a:br>
              <a:rPr lang="ru-RU" b="1" dirty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- развивать </a:t>
            </a:r>
            <a:r>
              <a:rPr lang="ru-RU" b="1" dirty="0">
                <a:solidFill>
                  <a:srgbClr val="002060"/>
                </a:solidFill>
                <a:latin typeface="Comic Sans MS" pitchFamily="66" charset="0"/>
              </a:rPr>
              <a:t>логическое мышление, познавательный интерес, творческую активность учащихся; </a:t>
            </a:r>
            <a:br>
              <a:rPr lang="ru-RU" b="1" dirty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- воспитывать </a:t>
            </a:r>
            <a:r>
              <a:rPr lang="ru-RU" b="1" dirty="0">
                <a:solidFill>
                  <a:srgbClr val="002060"/>
                </a:solidFill>
                <a:latin typeface="Comic Sans MS" pitchFamily="66" charset="0"/>
              </a:rPr>
              <a:t>любовь к родному языку.</a:t>
            </a:r>
          </a:p>
        </p:txBody>
      </p:sp>
    </p:spTree>
    <p:extLst>
      <p:ext uri="{BB962C8B-B14F-4D97-AF65-F5344CB8AC3E}">
        <p14:creationId xmlns="" xmlns:p14="http://schemas.microsoft.com/office/powerpoint/2010/main" val="109382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73448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   </a:t>
            </a: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12 </a:t>
            </a:r>
            <a:r>
              <a:rPr lang="ru-RU" b="1" dirty="0">
                <a:solidFill>
                  <a:srgbClr val="002060"/>
                </a:solidFill>
                <a:latin typeface="Comic Sans MS" pitchFamily="66" charset="0"/>
              </a:rPr>
              <a:t>марта </a:t>
            </a: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проходил муниципальный </a:t>
            </a:r>
            <a:r>
              <a:rPr lang="ru-RU" b="1" dirty="0">
                <a:solidFill>
                  <a:srgbClr val="002060"/>
                </a:solidFill>
                <a:latin typeface="Comic Sans MS" pitchFamily="66" charset="0"/>
              </a:rPr>
              <a:t>этап всероссийского конкурса юных чтецов </a:t>
            </a:r>
            <a:r>
              <a:rPr lang="ru-RU" b="1" dirty="0">
                <a:solidFill>
                  <a:srgbClr val="C00000"/>
                </a:solidFill>
                <a:latin typeface="Comic Sans MS" pitchFamily="66" charset="0"/>
              </a:rPr>
              <a:t>«Живая классика» - </a:t>
            </a:r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2021. </a:t>
            </a:r>
            <a:r>
              <a:rPr lang="ru-RU" b="1" dirty="0">
                <a:solidFill>
                  <a:srgbClr val="002060"/>
                </a:solidFill>
                <a:latin typeface="Comic Sans MS" pitchFamily="66" charset="0"/>
              </a:rPr>
              <a:t>Гимназию </a:t>
            </a: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№ 5 </a:t>
            </a:r>
            <a:r>
              <a:rPr lang="ru-RU" b="1" dirty="0">
                <a:solidFill>
                  <a:srgbClr val="002060"/>
                </a:solidFill>
                <a:latin typeface="Comic Sans MS" pitchFamily="66" charset="0"/>
              </a:rPr>
              <a:t>представляли победители школьного </a:t>
            </a: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этапа Багаева Зарина, ученица 5 «Б» класса, которая прочла отрывок из произведения А.А.Фадеева </a:t>
            </a:r>
            <a:r>
              <a:rPr lang="ru-RU" b="1" dirty="0">
                <a:solidFill>
                  <a:srgbClr val="002060"/>
                </a:solidFill>
                <a:latin typeface="Comic Sans MS" pitchFamily="66" charset="0"/>
              </a:rPr>
              <a:t>«Молодая гвардия</a:t>
            </a: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». </a:t>
            </a:r>
            <a:r>
              <a:rPr lang="ru-RU" b="1" dirty="0" err="1" smtClean="0">
                <a:solidFill>
                  <a:srgbClr val="002060"/>
                </a:solidFill>
                <a:latin typeface="Comic Sans MS" pitchFamily="66" charset="0"/>
              </a:rPr>
              <a:t>Сакиева</a:t>
            </a: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Comic Sans MS" pitchFamily="66" charset="0"/>
              </a:rPr>
              <a:t>Агунда</a:t>
            </a: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, ученица 5 «В» класса, занявшая 3-е место в конкурсе, выступила с отрывком из романа М.Твена «Приключения Тома </a:t>
            </a:r>
            <a:r>
              <a:rPr lang="ru-RU" b="1" dirty="0" err="1" smtClean="0">
                <a:solidFill>
                  <a:srgbClr val="002060"/>
                </a:solidFill>
                <a:latin typeface="Comic Sans MS" pitchFamily="66" charset="0"/>
              </a:rPr>
              <a:t>Сойера</a:t>
            </a: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». Ученица 9 </a:t>
            </a:r>
            <a:r>
              <a:rPr lang="ru-RU" b="1" dirty="0">
                <a:solidFill>
                  <a:srgbClr val="002060"/>
                </a:solidFill>
                <a:latin typeface="Comic Sans MS" pitchFamily="66" charset="0"/>
              </a:rPr>
              <a:t>«А» </a:t>
            </a: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класса Кулишкина </a:t>
            </a:r>
            <a:r>
              <a:rPr lang="ru-RU" b="1" dirty="0">
                <a:solidFill>
                  <a:srgbClr val="002060"/>
                </a:solidFill>
                <a:latin typeface="Comic Sans MS" pitchFamily="66" charset="0"/>
              </a:rPr>
              <a:t>Эмилия </a:t>
            </a: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читала отрывок </a:t>
            </a:r>
            <a:r>
              <a:rPr lang="ru-RU" b="1" dirty="0">
                <a:solidFill>
                  <a:srgbClr val="002060"/>
                </a:solidFill>
                <a:latin typeface="Comic Sans MS" pitchFamily="66" charset="0"/>
              </a:rPr>
              <a:t>из </a:t>
            </a: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рассказа</a:t>
            </a:r>
          </a:p>
          <a:p>
            <a:pPr lvl="0"/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 Б</a:t>
            </a:r>
            <a:r>
              <a:rPr lang="ru-RU" b="1" dirty="0">
                <a:solidFill>
                  <a:srgbClr val="002060"/>
                </a:solidFill>
                <a:latin typeface="Comic Sans MS" pitchFamily="66" charset="0"/>
              </a:rPr>
              <a:t>. Ш. </a:t>
            </a: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Окуджавы «Искусство </a:t>
            </a:r>
            <a:r>
              <a:rPr lang="ru-RU" b="1" dirty="0">
                <a:solidFill>
                  <a:srgbClr val="002060"/>
                </a:solidFill>
                <a:latin typeface="Comic Sans MS" pitchFamily="66" charset="0"/>
              </a:rPr>
              <a:t>кройки и житья</a:t>
            </a: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».</a:t>
            </a:r>
            <a:endParaRPr lang="ru-RU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1027" name="Picture 3" descr="C:\Users\User\Desktop\2d68a030-aa2d-4501-85fb-65da129568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99969"/>
            <a:ext cx="2350818" cy="31409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2f25b49a-f5d1-462d-8b44-e815cca2d8a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035424"/>
            <a:ext cx="2232248" cy="29825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2f25b49a-f5d1-462d-8b44-e815cca2d8a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748" t="10635" r="52969" b="38413"/>
          <a:stretch/>
        </p:blipFill>
        <p:spPr bwMode="auto">
          <a:xfrm>
            <a:off x="7560317" y="260648"/>
            <a:ext cx="1526065" cy="21298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dfa1a561-342f-424f-9421-ce10ce4624b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438" y="3604498"/>
            <a:ext cx="2461779" cy="2917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6426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428736"/>
            <a:ext cx="4572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  <a:br>
              <a:rPr lang="ru-RU" sz="6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внимание!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23480"/>
            <a:ext cx="8352928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Основная цель предметной недели:</a:t>
            </a:r>
          </a:p>
          <a:p>
            <a:pPr lvl="0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повышение интереса учеников к предметам,</a:t>
            </a:r>
          </a:p>
          <a:p>
            <a:pPr lvl="0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формирование познавательной активности,</a:t>
            </a:r>
          </a:p>
          <a:p>
            <a:pPr lvl="0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расширение  кругозора знаний,</a:t>
            </a:r>
          </a:p>
          <a:p>
            <a:pPr lvl="0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развития творческих возможностей детей,</a:t>
            </a:r>
          </a:p>
          <a:p>
            <a:pPr lvl="0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 привитие интереса к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предметам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«русский язык»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«литература».</a:t>
            </a:r>
          </a:p>
          <a:p>
            <a:pPr lvl="0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Предметная неделя русского языка и литературы призвана решить следующие задачи:</a:t>
            </a:r>
          </a:p>
          <a:p>
            <a:pPr lvl="0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1.Создание условий максимально благоприятствующих получению качественного образования каждым учеником в зависимости от его индивидуальных способностей, наклонностей, культурно – образовательных потребностей.</a:t>
            </a:r>
          </a:p>
          <a:p>
            <a:pPr lvl="0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Повышение интереса учащихся к учебной деятельности, к познанию действительности и самого себя, а также выработке самодисциплины и самоорганизации.</a:t>
            </a:r>
          </a:p>
          <a:p>
            <a:pPr lvl="0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Оценка влияния предметной недели на развитие интереса учеников к изучаемым предметам.</a:t>
            </a:r>
          </a:p>
          <a:p>
            <a:pPr lvl="0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Помощь учителям и ученикам в раскрытии своего творческого потенциала.</a:t>
            </a:r>
          </a:p>
          <a:p>
            <a:pPr lvl="0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Создание праздничной творческой атмосферы.</a:t>
            </a:r>
          </a:p>
        </p:txBody>
      </p:sp>
    </p:spTree>
    <p:extLst>
      <p:ext uri="{BB962C8B-B14F-4D97-AF65-F5344CB8AC3E}">
        <p14:creationId xmlns="" xmlns:p14="http://schemas.microsoft.com/office/powerpoint/2010/main" val="426943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41" y="260648"/>
            <a:ext cx="8784976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11478" y="1128574"/>
            <a:ext cx="48339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Открытие Недели</a:t>
            </a:r>
          </a:p>
        </p:txBody>
      </p:sp>
      <p:pic>
        <p:nvPicPr>
          <p:cNvPr id="5124" name="Picture 4" descr="C:\Users\User\Desktop\Новая папка (4)\IMG_04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135" t="3804" r="2601" b="39223"/>
          <a:stretch/>
        </p:blipFill>
        <p:spPr bwMode="auto">
          <a:xfrm>
            <a:off x="7159569" y="4032138"/>
            <a:ext cx="1811747" cy="13062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Новая папка (4)\IMG_04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819" t="34074" r="13886" b="37303"/>
          <a:stretch/>
        </p:blipFill>
        <p:spPr bwMode="auto">
          <a:xfrm>
            <a:off x="4578829" y="5495218"/>
            <a:ext cx="2031043" cy="10575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339" y="3767906"/>
            <a:ext cx="1735956" cy="1530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65035" y="1976646"/>
            <a:ext cx="4536504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  <a:t>   В </a:t>
            </a:r>
            <a:r>
              <a:rPr lang="ru-RU" sz="2400" dirty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  <a:t>фойе гимназии </a:t>
            </a:r>
            <a:r>
              <a:rPr lang="ru-RU" sz="2400" dirty="0" smtClean="0">
                <a:solidFill>
                  <a:srgbClr val="002060"/>
                </a:solidFill>
                <a:latin typeface="Comic Sans MS" pitchFamily="66" charset="0"/>
                <a:ea typeface="Calibri"/>
                <a:cs typeface="Times New Roman"/>
              </a:rPr>
              <a:t> был оформлен стенд, в кабинетах русского языка и литературы развешаны стенгазеты. </a:t>
            </a:r>
            <a:endParaRPr lang="ru-RU" dirty="0">
              <a:solidFill>
                <a:srgbClr val="002060"/>
              </a:solidFill>
              <a:latin typeface="Comic Sans MS" pitchFamily="66" charset="0"/>
              <a:ea typeface="Calibri"/>
              <a:cs typeface="Times New Roman"/>
            </a:endParaRPr>
          </a:p>
        </p:txBody>
      </p:sp>
      <p:pic>
        <p:nvPicPr>
          <p:cNvPr id="3075" name="Picture 3" descr="C:\Users\User\AppData\Local\Temp\IMG_9068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4444" b="32778"/>
          <a:stretch/>
        </p:blipFill>
        <p:spPr bwMode="auto">
          <a:xfrm>
            <a:off x="217375" y="2483972"/>
            <a:ext cx="4176053" cy="29624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8424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49694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1B587C">
                    <a:lumMod val="75000"/>
                  </a:srgbClr>
                </a:solidFill>
                <a:latin typeface="Comic Sans MS" pitchFamily="66" charset="0"/>
              </a:rPr>
              <a:t>  В течение недели в 7 «Д» классе (учитель русского языка и литературы </a:t>
            </a:r>
            <a:r>
              <a:rPr lang="ru-RU" sz="2000" b="1" dirty="0" err="1" smtClean="0">
                <a:solidFill>
                  <a:srgbClr val="1B587C">
                    <a:lumMod val="75000"/>
                  </a:srgbClr>
                </a:solidFill>
                <a:latin typeface="Comic Sans MS" pitchFamily="66" charset="0"/>
              </a:rPr>
              <a:t>Кобиашвили</a:t>
            </a:r>
            <a:r>
              <a:rPr lang="ru-RU" sz="2000" b="1" dirty="0" smtClean="0">
                <a:solidFill>
                  <a:srgbClr val="1B587C">
                    <a:lumMod val="75000"/>
                  </a:srgbClr>
                </a:solidFill>
                <a:latin typeface="Comic Sans MS" pitchFamily="66" charset="0"/>
              </a:rPr>
              <a:t> Л. Ю.) проходил </a:t>
            </a: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конкурс рисунков «Откроем книг страницы». </a:t>
            </a:r>
          </a:p>
          <a:p>
            <a:r>
              <a:rPr lang="ru-RU" sz="2000" b="1" dirty="0" smtClean="0">
                <a:solidFill>
                  <a:srgbClr val="1B587C">
                    <a:lumMod val="75000"/>
                  </a:srgbClr>
                </a:solidFill>
                <a:latin typeface="Comic Sans MS" pitchFamily="66" charset="0"/>
              </a:rPr>
              <a:t>Цели конкурса:</a:t>
            </a:r>
          </a:p>
          <a:p>
            <a:r>
              <a:rPr lang="ru-RU" sz="2000" b="1" dirty="0" smtClean="0">
                <a:solidFill>
                  <a:srgbClr val="1B587C">
                    <a:lumMod val="75000"/>
                  </a:srgbClr>
                </a:solidFill>
                <a:latin typeface="Comic Sans MS" pitchFamily="66" charset="0"/>
              </a:rPr>
              <a:t>- стимулирование чтения; </a:t>
            </a:r>
          </a:p>
          <a:p>
            <a:r>
              <a:rPr lang="ru-RU" sz="2000" b="1" dirty="0" smtClean="0">
                <a:solidFill>
                  <a:srgbClr val="1B587C">
                    <a:lumMod val="75000"/>
                  </a:srgbClr>
                </a:solidFill>
                <a:latin typeface="Comic Sans MS" pitchFamily="66" charset="0"/>
              </a:rPr>
              <a:t>- повышение интереса детей к отечественной литературе; </a:t>
            </a:r>
          </a:p>
          <a:p>
            <a:r>
              <a:rPr lang="ru-RU" sz="2000" b="1" dirty="0" smtClean="0">
                <a:solidFill>
                  <a:srgbClr val="1B587C">
                    <a:lumMod val="75000"/>
                  </a:srgbClr>
                </a:solidFill>
                <a:latin typeface="Comic Sans MS" pitchFamily="66" charset="0"/>
              </a:rPr>
              <a:t>- развитие воображения, образного мышления, творческих способностей учащихся;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rgbClr val="1B587C">
                    <a:lumMod val="75000"/>
                  </a:srgbClr>
                </a:solidFill>
                <a:latin typeface="Comic Sans MS" pitchFamily="66" charset="0"/>
              </a:rPr>
              <a:t>выявление одарённых детей.</a:t>
            </a:r>
          </a:p>
          <a:p>
            <a:r>
              <a:rPr lang="ru-RU" sz="2000" b="1" dirty="0" smtClean="0">
                <a:solidFill>
                  <a:srgbClr val="1B587C">
                    <a:lumMod val="75000"/>
                  </a:srgbClr>
                </a:solidFill>
                <a:latin typeface="Comic Sans MS" pitchFamily="66" charset="0"/>
              </a:rPr>
              <a:t> В последний день были определены победители и призеры.</a:t>
            </a:r>
          </a:p>
        </p:txBody>
      </p:sp>
      <p:pic>
        <p:nvPicPr>
          <p:cNvPr id="2050" name="Picture 2" descr="C:\Users\Лия\Desktop\IMG_9049.jpg"/>
          <p:cNvPicPr>
            <a:picLocks noChangeAspect="1" noChangeArrowheads="1"/>
          </p:cNvPicPr>
          <p:nvPr/>
        </p:nvPicPr>
        <p:blipFill>
          <a:blip r:embed="rId2" cstate="print"/>
          <a:srcRect l="1687" r="11811" b="13217"/>
          <a:stretch>
            <a:fillRect/>
          </a:stretch>
        </p:blipFill>
        <p:spPr bwMode="auto">
          <a:xfrm>
            <a:off x="4148910" y="3494946"/>
            <a:ext cx="2638027" cy="1984954"/>
          </a:xfrm>
          <a:prstGeom prst="rect">
            <a:avLst/>
          </a:prstGeom>
          <a:noFill/>
        </p:spPr>
      </p:pic>
      <p:pic>
        <p:nvPicPr>
          <p:cNvPr id="2051" name="Picture 3" descr="C:\Users\Лия\Desktop\IMG_90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7143" y="5085184"/>
            <a:ext cx="2217575" cy="1663181"/>
          </a:xfrm>
          <a:prstGeom prst="rect">
            <a:avLst/>
          </a:prstGeom>
          <a:noFill/>
        </p:spPr>
      </p:pic>
      <p:pic>
        <p:nvPicPr>
          <p:cNvPr id="2052" name="Picture 4" descr="C:\Users\Лия\Desktop\IMG_90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483316"/>
            <a:ext cx="2443091" cy="1832318"/>
          </a:xfrm>
          <a:prstGeom prst="rect">
            <a:avLst/>
          </a:prstGeom>
          <a:noFill/>
        </p:spPr>
      </p:pic>
      <p:pic>
        <p:nvPicPr>
          <p:cNvPr id="2053" name="Picture 5" descr="C:\Users\Лия\Desktop\IMG_90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4901615"/>
            <a:ext cx="2339752" cy="17548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6572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84969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604878">
                    <a:lumMod val="50000"/>
                  </a:srgbClr>
                </a:solidFill>
                <a:latin typeface="Comic Sans MS" pitchFamily="66" charset="0"/>
              </a:rPr>
              <a:t>   </a:t>
            </a: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11 марта в 7 «Д» классе учителем русского языка и литературы </a:t>
            </a:r>
            <a:r>
              <a:rPr lang="ru-RU" b="1" dirty="0" err="1" smtClean="0">
                <a:solidFill>
                  <a:srgbClr val="002060"/>
                </a:solidFill>
                <a:latin typeface="Comic Sans MS" pitchFamily="66" charset="0"/>
              </a:rPr>
              <a:t>Кобиашвили</a:t>
            </a: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 Л.Ю. была проведена </a:t>
            </a:r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лингвистическая игра «Выучи русский язык».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Цель: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-стимулировать  интерес к изучению русского языка;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-способствовать развитию речи учащихся и обогащению их словарного запаса;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-формировать умение работать в группе;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-воспитывать уважение и любовь к родному языку.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 Учащиеся представили свои команды, придумали названия. Игра прошла интересно, весело.  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Лия\Desktop\IMG_89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4653136"/>
            <a:ext cx="2435763" cy="1826822"/>
          </a:xfrm>
          <a:prstGeom prst="rect">
            <a:avLst/>
          </a:prstGeom>
          <a:noFill/>
        </p:spPr>
      </p:pic>
      <p:pic>
        <p:nvPicPr>
          <p:cNvPr id="2051" name="Picture 3" descr="C:\Users\Лия\Desktop\IMG_89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869160"/>
            <a:ext cx="2267744" cy="1700808"/>
          </a:xfrm>
          <a:prstGeom prst="rect">
            <a:avLst/>
          </a:prstGeom>
          <a:noFill/>
        </p:spPr>
      </p:pic>
      <p:pic>
        <p:nvPicPr>
          <p:cNvPr id="2052" name="Picture 4" descr="C:\Users\Лия\Desktop\IMG_89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3501008"/>
            <a:ext cx="2267744" cy="1700808"/>
          </a:xfrm>
          <a:prstGeom prst="rect">
            <a:avLst/>
          </a:prstGeom>
          <a:noFill/>
        </p:spPr>
      </p:pic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2056" name="Object 8"/>
          <p:cNvGraphicFramePr>
            <a:graphicFrameLocks noChangeAspect="1"/>
          </p:cNvGraphicFramePr>
          <p:nvPr/>
        </p:nvGraphicFramePr>
        <p:xfrm>
          <a:off x="6228184" y="3717032"/>
          <a:ext cx="2592288" cy="1944216"/>
        </p:xfrm>
        <a:graphic>
          <a:graphicData uri="http://schemas.openxmlformats.org/presentationml/2006/ole">
            <p:oleObj spid="_x0000_s2054" name="Слайд" r:id="rId6" imgW="4570654" imgH="3427562" progId="PowerPoint.Slide.12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78487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64096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   13 марта в 7 «Д» классе (учитель русского языка и литературы </a:t>
            </a:r>
            <a:r>
              <a:rPr lang="ru-RU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Кобиашвили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 Л.Ю.)  прошло </a:t>
            </a:r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внеклассное мероприятие «Лучшие знатоки литературы».</a:t>
            </a:r>
          </a:p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Цели: </a:t>
            </a:r>
          </a:p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- повторить ранее изученный материал;</a:t>
            </a:r>
          </a:p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- продолжить ведущуюся на уроках русского языка и литературы работу по обогащению словарного запаса, способствовать формированию и развитию культуры речи;</a:t>
            </a:r>
          </a:p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- формировать умение говорить, слушать и понимать устную речь;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вырабатывать у обучающихся интерес к чтению;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способствовать укреплению памяти;</a:t>
            </a:r>
          </a:p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- формировать логическое мышление; </a:t>
            </a:r>
          </a:p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- вырабатывать усидчивость и внимание;</a:t>
            </a:r>
          </a:p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- прививать навыки культуры поведения во время общественных мероприятий.</a:t>
            </a:r>
            <a:endParaRPr lang="ru-RU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Лия\Desktop\IMG_89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4437112"/>
            <a:ext cx="2459765" cy="1844824"/>
          </a:xfrm>
          <a:prstGeom prst="rect">
            <a:avLst/>
          </a:prstGeom>
          <a:noFill/>
        </p:spPr>
      </p:pic>
      <p:pic>
        <p:nvPicPr>
          <p:cNvPr id="1027" name="Picture 3" descr="C:\Users\Лия\Desktop\IMG_8988.jpg"/>
          <p:cNvPicPr>
            <a:picLocks noChangeAspect="1" noChangeArrowheads="1"/>
          </p:cNvPicPr>
          <p:nvPr/>
        </p:nvPicPr>
        <p:blipFill>
          <a:blip r:embed="rId3" cstate="print"/>
          <a:srcRect t="18209"/>
          <a:stretch>
            <a:fillRect/>
          </a:stretch>
        </p:blipFill>
        <p:spPr bwMode="auto">
          <a:xfrm>
            <a:off x="1547664" y="4725144"/>
            <a:ext cx="1691603" cy="1844823"/>
          </a:xfrm>
          <a:prstGeom prst="rect">
            <a:avLst/>
          </a:prstGeom>
          <a:noFill/>
        </p:spPr>
      </p:pic>
      <p:pic>
        <p:nvPicPr>
          <p:cNvPr id="1028" name="Picture 4" descr="C:\Users\Лия\Desktop\IMG_89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4365104"/>
            <a:ext cx="1545636" cy="20608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1060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6861" y="260648"/>
            <a:ext cx="82809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604878">
                    <a:lumMod val="50000"/>
                  </a:srgbClr>
                </a:solidFill>
                <a:latin typeface="Comic Sans MS" pitchFamily="66" charset="0"/>
              </a:rPr>
              <a:t>   </a:t>
            </a: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12 и 13  марта в 9 «Б», 9 «В», 9 «Г» классах учителем русского языка и литературы </a:t>
            </a:r>
            <a:r>
              <a:rPr lang="ru-RU" b="1" dirty="0" err="1" smtClean="0">
                <a:solidFill>
                  <a:srgbClr val="002060"/>
                </a:solidFill>
                <a:latin typeface="Comic Sans MS" pitchFamily="66" charset="0"/>
              </a:rPr>
              <a:t>Кобиашвили</a:t>
            </a: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 Л.Ю. была проведена </a:t>
            </a:r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интеллектуальная игра «Грамотеи».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Цели: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- развитие интереса учащихся к русскому языку как национальному языку;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- воспитание интереса к предмету «Русский язык»;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- закрепление знаний учащихся, полученных на уроках русского языка;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- расширение кругозора учащихся;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- воспитание любви к родному языку.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8434" name="Picture 2" descr="C:\Users\Лия\Desktop\IMG_8938.jpg"/>
          <p:cNvPicPr>
            <a:picLocks noChangeAspect="1" noChangeArrowheads="1"/>
          </p:cNvPicPr>
          <p:nvPr/>
        </p:nvPicPr>
        <p:blipFill>
          <a:blip r:embed="rId2" cstate="print"/>
          <a:srcRect r="4148"/>
          <a:stretch>
            <a:fillRect/>
          </a:stretch>
        </p:blipFill>
        <p:spPr bwMode="auto">
          <a:xfrm>
            <a:off x="323528" y="3717032"/>
            <a:ext cx="2691843" cy="2106234"/>
          </a:xfrm>
          <a:prstGeom prst="rect">
            <a:avLst/>
          </a:prstGeom>
          <a:noFill/>
        </p:spPr>
      </p:pic>
      <p:pic>
        <p:nvPicPr>
          <p:cNvPr id="18435" name="Picture 3" descr="C:\Users\Лия\Desktop\IMG_89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4770149"/>
            <a:ext cx="2483768" cy="1862826"/>
          </a:xfrm>
          <a:prstGeom prst="rect">
            <a:avLst/>
          </a:prstGeom>
          <a:noFill/>
        </p:spPr>
      </p:pic>
      <p:pic>
        <p:nvPicPr>
          <p:cNvPr id="18436" name="Picture 4" descr="C:\Users\Лия\Desktop\IMG_89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645024"/>
            <a:ext cx="2699792" cy="2024844"/>
          </a:xfrm>
          <a:prstGeom prst="rect">
            <a:avLst/>
          </a:prstGeom>
          <a:noFill/>
        </p:spPr>
      </p:pic>
      <p:pic>
        <p:nvPicPr>
          <p:cNvPr id="18437" name="Picture 5" descr="C:\Users\Лия\Desktop\IMG_89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5265204"/>
            <a:ext cx="2123728" cy="15927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5786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7267" y="178762"/>
            <a:ext cx="871296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604878">
                    <a:lumMod val="50000"/>
                  </a:srgbClr>
                </a:solidFill>
                <a:latin typeface="Comic Sans MS" pitchFamily="66" charset="0"/>
              </a:rPr>
              <a:t>  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11 и 13  марта в 9 «Б», 9 «В», 9 «Г» классах учителем русского языка и литературы </a:t>
            </a:r>
            <a:r>
              <a:rPr lang="ru-RU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Кобиашвили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 Л.Ю. был проведен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  <a:ea typeface="Calibri"/>
                <a:cs typeface="Times New Roman"/>
              </a:rPr>
              <a:t>литературный ринг по повести М.А. Булгакова «Собачье сердце».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  <a:ea typeface="Calibri"/>
                <a:cs typeface="Times New Roman"/>
              </a:rPr>
              <a:t>В 2021 году писателю исполнится 130 лет со дня рождения.</a:t>
            </a:r>
          </a:p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Цель игры: расширить представление учеников о личности писателя; помочь осознать роль его творчества в контексте историко-литературного процесса.</a:t>
            </a:r>
          </a:p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   Задачи: </a:t>
            </a:r>
          </a:p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- ввести обучающихся в художественный мир М.А. Булгакова;</a:t>
            </a:r>
          </a:p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- формировать интерес к его произведениям,</a:t>
            </a:r>
          </a:p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 особенностям писательской манеры;</a:t>
            </a:r>
          </a:p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- развивать их эмоциональную восприимчивость, </a:t>
            </a:r>
          </a:p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творческие способности, эстетический вкус, </a:t>
            </a:r>
          </a:p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внимание к литературной детали.</a:t>
            </a:r>
          </a:p>
          <a:p>
            <a:endParaRPr lang="ru-RU" b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pic>
        <p:nvPicPr>
          <p:cNvPr id="19458" name="Picture 2" descr="C:\Users\Лия\Desktop\IMG_88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2106" y="5030705"/>
            <a:ext cx="2195736" cy="1646802"/>
          </a:xfrm>
          <a:prstGeom prst="rect">
            <a:avLst/>
          </a:prstGeom>
          <a:noFill/>
        </p:spPr>
      </p:pic>
      <p:pic>
        <p:nvPicPr>
          <p:cNvPr id="19459" name="Picture 3" descr="C:\Users\Лия\Desktop\IMG_88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8565" y="5030705"/>
            <a:ext cx="2099726" cy="1574794"/>
          </a:xfrm>
          <a:prstGeom prst="rect">
            <a:avLst/>
          </a:prstGeom>
          <a:noFill/>
        </p:spPr>
      </p:pic>
      <p:pic>
        <p:nvPicPr>
          <p:cNvPr id="19460" name="Picture 4" descr="C:\Users\Лия\Desktop\IMG_88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2829" y="4222247"/>
            <a:ext cx="2195736" cy="1646802"/>
          </a:xfrm>
          <a:prstGeom prst="rect">
            <a:avLst/>
          </a:prstGeom>
          <a:noFill/>
        </p:spPr>
      </p:pic>
      <p:pic>
        <p:nvPicPr>
          <p:cNvPr id="19461" name="Picture 5" descr="C:\Users\Лия\Desktop\IMG_89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266726"/>
            <a:ext cx="1787691" cy="1340768"/>
          </a:xfrm>
          <a:prstGeom prst="rect">
            <a:avLst/>
          </a:prstGeom>
          <a:noFill/>
        </p:spPr>
      </p:pic>
      <p:pic>
        <p:nvPicPr>
          <p:cNvPr id="19462" name="Picture 6" descr="C:\Users\Лия\Desktop\IMG_89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3719691"/>
            <a:ext cx="1883701" cy="1412776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200" y="2012934"/>
            <a:ext cx="1191883" cy="1863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627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pring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pring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Spring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Spring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Spring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263</TotalTime>
  <Words>1592</Words>
  <Application>Microsoft Office PowerPoint</Application>
  <PresentationFormat>Экран (4:3)</PresentationFormat>
  <Paragraphs>116</Paragraphs>
  <Slides>25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Spring</vt:lpstr>
      <vt:lpstr>1_Spring</vt:lpstr>
      <vt:lpstr>2_Spring</vt:lpstr>
      <vt:lpstr>3_Spring</vt:lpstr>
      <vt:lpstr>4_Spring</vt:lpstr>
      <vt:lpstr>5_Spring</vt:lpstr>
      <vt:lpstr>Слайд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Natalya</cp:lastModifiedBy>
  <cp:revision>27</cp:revision>
  <dcterms:created xsi:type="dcterms:W3CDTF">2021-03-17T16:34:23Z</dcterms:created>
  <dcterms:modified xsi:type="dcterms:W3CDTF">2021-03-25T07:25:40Z</dcterms:modified>
</cp:coreProperties>
</file>